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3" r:id="rId9"/>
    <p:sldId id="274" r:id="rId10"/>
    <p:sldId id="275" r:id="rId11"/>
    <p:sldId id="272" r:id="rId12"/>
    <p:sldId id="276" r:id="rId13"/>
    <p:sldId id="277" r:id="rId14"/>
    <p:sldId id="280" r:id="rId15"/>
    <p:sldId id="278" r:id="rId16"/>
    <p:sldId id="271" r:id="rId17"/>
    <p:sldId id="283" r:id="rId18"/>
    <p:sldId id="263" r:id="rId19"/>
    <p:sldId id="279" r:id="rId20"/>
    <p:sldId id="284" r:id="rId21"/>
    <p:sldId id="264" r:id="rId22"/>
    <p:sldId id="282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7" autoAdjust="0"/>
  </p:normalViewPr>
  <p:slideViewPr>
    <p:cSldViewPr>
      <p:cViewPr varScale="1">
        <p:scale>
          <a:sx n="68" d="100"/>
          <a:sy n="68" d="100"/>
        </p:scale>
        <p:origin x="14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7A24-356C-4C0A-B878-B5CEAEFC122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DFBF-2D92-4D7C-92DB-6412DA992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7A24-356C-4C0A-B878-B5CEAEFC122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DFBF-2D92-4D7C-92DB-6412DA992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7A24-356C-4C0A-B878-B5CEAEFC122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DFBF-2D92-4D7C-92DB-6412DA992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7A24-356C-4C0A-B878-B5CEAEFC122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DFBF-2D92-4D7C-92DB-6412DA992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7A24-356C-4C0A-B878-B5CEAEFC122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DFBF-2D92-4D7C-92DB-6412DA992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7A24-356C-4C0A-B878-B5CEAEFC122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DFBF-2D92-4D7C-92DB-6412DA992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7A24-356C-4C0A-B878-B5CEAEFC122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DFBF-2D92-4D7C-92DB-6412DA992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7A24-356C-4C0A-B878-B5CEAEFC122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DFBF-2D92-4D7C-92DB-6412DA992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7A24-356C-4C0A-B878-B5CEAEFC122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DFBF-2D92-4D7C-92DB-6412DA992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7A24-356C-4C0A-B878-B5CEAEFC122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DFBF-2D92-4D7C-92DB-6412DA992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7A24-356C-4C0A-B878-B5CEAEFC122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DFBF-2D92-4D7C-92DB-6412DA992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67A24-356C-4C0A-B878-B5CEAEFC122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4DFBF-2D92-4D7C-92DB-6412DA992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Documents and Settings\DreamWolf\Рабочий стол\СОСНА\129___02\4227551-c74a6acb8558afb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1" y="1484784"/>
            <a:ext cx="2914601" cy="18001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chemeClr val="tx2"/>
                </a:solidFill>
                <a:latin typeface="Arial Black" pitchFamily="34" charset="0"/>
              </a:rPr>
              <a:t>Проект «Сосна»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5076056" y="4653136"/>
            <a:ext cx="3888431" cy="1440160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solidFill>
                  <a:schemeClr val="tx2"/>
                </a:solidFill>
                <a:latin typeface="Arial Black" pitchFamily="34" charset="0"/>
              </a:rPr>
              <a:t>Выполнила </a:t>
            </a:r>
          </a:p>
          <a:p>
            <a:pPr algn="l"/>
            <a:r>
              <a:rPr lang="ru-RU" sz="1600" dirty="0">
                <a:solidFill>
                  <a:schemeClr val="tx2"/>
                </a:solidFill>
                <a:latin typeface="Arial Black" pitchFamily="34" charset="0"/>
              </a:rPr>
              <a:t>воспитатель высшей категории</a:t>
            </a:r>
          </a:p>
          <a:p>
            <a:pPr algn="l"/>
            <a:r>
              <a:rPr lang="ru-RU" sz="1600">
                <a:solidFill>
                  <a:schemeClr val="tx2"/>
                </a:solidFill>
                <a:latin typeface="Arial Black" pitchFamily="34" charset="0"/>
              </a:rPr>
              <a:t>МБДОУ </a:t>
            </a:r>
            <a:r>
              <a:rPr lang="ru-RU" sz="1600" dirty="0">
                <a:solidFill>
                  <a:schemeClr val="tx2"/>
                </a:solidFill>
                <a:latin typeface="Arial Black" pitchFamily="34" charset="0"/>
              </a:rPr>
              <a:t>детский сад № 333: </a:t>
            </a:r>
          </a:p>
          <a:p>
            <a:pPr algn="l"/>
            <a:r>
              <a:rPr lang="ru-RU" sz="1600" dirty="0">
                <a:solidFill>
                  <a:schemeClr val="tx2"/>
                </a:solidFill>
                <a:latin typeface="Arial Black" pitchFamily="34" charset="0"/>
              </a:rPr>
              <a:t>Цыганкова Анна Н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иколаевна</a:t>
            </a:r>
          </a:p>
        </p:txBody>
      </p:sp>
      <p:pic>
        <p:nvPicPr>
          <p:cNvPr id="19457" name="Picture 1" descr="C:\Documents and Settings\DreamWolf\Рабочий стол\СОСНА\130___03\DSCN5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4536504" cy="6048672"/>
          </a:xfrm>
          <a:prstGeom prst="flowChartAlternateProcess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reamWolf\Рабочий стол\129___02\15302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83568" y="582305"/>
            <a:ext cx="7488832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Рисование сосны в разных техниках.</a:t>
            </a:r>
            <a:endParaRPr lang="ru-RU" sz="1600" dirty="0">
              <a:solidFill>
                <a:schemeClr val="tx2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Изготовление из бумаги ветки сосны.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</p:txBody>
      </p:sp>
      <p:pic>
        <p:nvPicPr>
          <p:cNvPr id="21506" name="Picture 2" descr="C:\Documents and Settings\DreamWolf\Рабочий стол\129___02\IMG_3900.JPG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 l="16951" t="11510" r="8170" b="4991"/>
          <a:stretch>
            <a:fillRect/>
          </a:stretch>
        </p:blipFill>
        <p:spPr bwMode="auto">
          <a:xfrm rot="16200000">
            <a:off x="431540" y="2960948"/>
            <a:ext cx="1512168" cy="1152128"/>
          </a:xfrm>
          <a:prstGeom prst="rect">
            <a:avLst/>
          </a:prstGeom>
          <a:noFill/>
        </p:spPr>
      </p:pic>
      <p:pic>
        <p:nvPicPr>
          <p:cNvPr id="4098" name="Picture 2" descr="C:\Documents and Settings\DreamWolf\Рабочий стол\10.03.2015г\PB260415.JPG"/>
          <p:cNvPicPr>
            <a:picLocks noChangeAspect="1" noChangeArrowheads="1"/>
          </p:cNvPicPr>
          <p:nvPr/>
        </p:nvPicPr>
        <p:blipFill>
          <a:blip r:embed="rId4" cstate="print"/>
          <a:srcRect l="36447" t="2113" r="39783" b="53516"/>
          <a:stretch>
            <a:fillRect/>
          </a:stretch>
        </p:blipFill>
        <p:spPr bwMode="auto">
          <a:xfrm>
            <a:off x="3578669" y="1121624"/>
            <a:ext cx="1080120" cy="1512168"/>
          </a:xfrm>
          <a:prstGeom prst="rect">
            <a:avLst/>
          </a:prstGeom>
          <a:noFill/>
        </p:spPr>
      </p:pic>
      <p:pic>
        <p:nvPicPr>
          <p:cNvPr id="7" name="Picture 2" descr="C:\Documents and Settings\DreamWolf\Рабочий стол\10.03.2015г\PB260415.JPG"/>
          <p:cNvPicPr>
            <a:picLocks noChangeAspect="1" noChangeArrowheads="1"/>
          </p:cNvPicPr>
          <p:nvPr/>
        </p:nvPicPr>
        <p:blipFill>
          <a:blip r:embed="rId4" cstate="print"/>
          <a:srcRect l="33278" t="48596" r="31860" b="19710"/>
          <a:stretch>
            <a:fillRect/>
          </a:stretch>
        </p:blipFill>
        <p:spPr bwMode="auto">
          <a:xfrm>
            <a:off x="3735907" y="2996952"/>
            <a:ext cx="1584176" cy="1080120"/>
          </a:xfrm>
          <a:prstGeom prst="rect">
            <a:avLst/>
          </a:prstGeom>
          <a:noFill/>
        </p:spPr>
      </p:pic>
      <p:pic>
        <p:nvPicPr>
          <p:cNvPr id="8" name="Picture 2" descr="C:\Documents and Settings\DreamWolf\Рабочий стол\10.03.2015г\PB260415.JPG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rcRect l="7923" t="48596" r="68307" b="4920"/>
          <a:stretch>
            <a:fillRect/>
          </a:stretch>
        </p:blipFill>
        <p:spPr bwMode="auto">
          <a:xfrm>
            <a:off x="1133722" y="1122677"/>
            <a:ext cx="1031024" cy="1512168"/>
          </a:xfrm>
          <a:prstGeom prst="rect">
            <a:avLst/>
          </a:prstGeom>
          <a:noFill/>
        </p:spPr>
      </p:pic>
      <p:pic>
        <p:nvPicPr>
          <p:cNvPr id="9" name="Picture 2" descr="C:\Documents and Settings\DreamWolf\Рабочий стол\10.03.2015г\PB260415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 l="69725" t="48596" r="8090" b="4920"/>
          <a:stretch>
            <a:fillRect/>
          </a:stretch>
        </p:blipFill>
        <p:spPr bwMode="auto">
          <a:xfrm>
            <a:off x="6545778" y="1122677"/>
            <a:ext cx="1008112" cy="1512168"/>
          </a:xfrm>
          <a:prstGeom prst="rect">
            <a:avLst/>
          </a:prstGeom>
          <a:noFill/>
        </p:spPr>
      </p:pic>
      <p:pic>
        <p:nvPicPr>
          <p:cNvPr id="10" name="Picture 3" descr="C:\Documents and Settings\DreamWolf\Рабочий стол\129___02\92020530_3.jpg"/>
          <p:cNvPicPr>
            <a:picLocks noChangeAspect="1" noChangeArrowheads="1"/>
          </p:cNvPicPr>
          <p:nvPr/>
        </p:nvPicPr>
        <p:blipFill>
          <a:blip r:embed="rId5" cstate="print"/>
          <a:srcRect l="26985" t="17848" r="22417"/>
          <a:stretch>
            <a:fillRect/>
          </a:stretch>
        </p:blipFill>
        <p:spPr bwMode="auto">
          <a:xfrm>
            <a:off x="467544" y="4653136"/>
            <a:ext cx="1152128" cy="1397799"/>
          </a:xfrm>
          <a:prstGeom prst="flowChartAlternateProcess">
            <a:avLst/>
          </a:prstGeom>
          <a:noFill/>
        </p:spPr>
      </p:pic>
      <p:pic>
        <p:nvPicPr>
          <p:cNvPr id="11" name="Picture 2" descr="C:\Documents and Settings\DreamWolf\Рабочий стол\129___02\000010189.jpg"/>
          <p:cNvPicPr>
            <a:picLocks noChangeAspect="1" noChangeArrowheads="1"/>
          </p:cNvPicPr>
          <p:nvPr/>
        </p:nvPicPr>
        <p:blipFill>
          <a:blip r:embed="rId6" cstate="print"/>
          <a:srcRect l="8399" t="10000" r="21610"/>
          <a:stretch>
            <a:fillRect/>
          </a:stretch>
        </p:blipFill>
        <p:spPr bwMode="auto">
          <a:xfrm>
            <a:off x="1835696" y="4653136"/>
            <a:ext cx="1900211" cy="1440160"/>
          </a:xfrm>
          <a:prstGeom prst="flowChartAlternateProcess">
            <a:avLst/>
          </a:prstGeom>
          <a:noFill/>
        </p:spPr>
      </p:pic>
      <p:pic>
        <p:nvPicPr>
          <p:cNvPr id="12" name="Picture 1" descr="C:\Documents and Settings\DreamWolf\Рабочий стол\129___02\bb5b53485681.jpg"/>
          <p:cNvPicPr>
            <a:picLocks noChangeAspect="1" noChangeArrowheads="1"/>
          </p:cNvPicPr>
          <p:nvPr/>
        </p:nvPicPr>
        <p:blipFill>
          <a:blip r:embed="rId7" cstate="print"/>
          <a:srcRect r="4919" b="11355"/>
          <a:stretch>
            <a:fillRect/>
          </a:stretch>
        </p:blipFill>
        <p:spPr bwMode="auto">
          <a:xfrm>
            <a:off x="3851920" y="4653136"/>
            <a:ext cx="2088232" cy="1512168"/>
          </a:xfrm>
          <a:prstGeom prst="flowChartAlternateProcess">
            <a:avLst/>
          </a:prstGeom>
          <a:noFill/>
        </p:spPr>
      </p:pic>
      <p:pic>
        <p:nvPicPr>
          <p:cNvPr id="4099" name="Picture 3" descr="C:\Documents and Settings\DreamWolf\Рабочий стол\СОСНА\129___02\33_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BBB9BA"/>
              </a:clrFrom>
              <a:clrTo>
                <a:srgbClr val="BBB9B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4581128"/>
            <a:ext cx="2221876" cy="1604194"/>
          </a:xfrm>
          <a:prstGeom prst="flowChartAlternateProcess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reamWolf\Рабочий стол\129___02\15302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C:\Documents and Settings\DreamWolf\Рабочий стол\129___02\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437112"/>
            <a:ext cx="1921839" cy="1584176"/>
          </a:xfrm>
          <a:prstGeom prst="flowChartAlternateProcess">
            <a:avLst/>
          </a:prstGeom>
          <a:noFill/>
        </p:spPr>
      </p:pic>
      <p:pic>
        <p:nvPicPr>
          <p:cNvPr id="24577" name="Picture 1" descr="C:\Documents and Settings\DreamWolf\Рабочий стол\129___02\IMG_39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908720"/>
            <a:ext cx="2073898" cy="1584176"/>
          </a:xfrm>
          <a:prstGeom prst="flowChartAlternateProcess">
            <a:avLst/>
          </a:prstGeom>
          <a:noFill/>
        </p:spPr>
      </p:pic>
      <p:pic>
        <p:nvPicPr>
          <p:cNvPr id="24578" name="Picture 2" descr="C:\Documents and Settings\DreamWolf\Рабочий стол\129___02\IMG_39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0644" y="4221088"/>
            <a:ext cx="3701116" cy="1872208"/>
          </a:xfrm>
          <a:prstGeom prst="flowChartAlternateProcess">
            <a:avLst/>
          </a:prstGeom>
          <a:noFill/>
        </p:spPr>
      </p:pic>
      <p:pic>
        <p:nvPicPr>
          <p:cNvPr id="3074" name="Picture 2" descr="C:\Documents and Settings\DreamWolf\Рабочий стол\10.03.2015г\PB260410.JPG"/>
          <p:cNvPicPr>
            <a:picLocks noChangeAspect="1" noChangeArrowheads="1"/>
          </p:cNvPicPr>
          <p:nvPr/>
        </p:nvPicPr>
        <p:blipFill>
          <a:blip r:embed="rId6" cstate="print"/>
          <a:srcRect l="17106" t="10256" r="9817" b="17949"/>
          <a:stretch>
            <a:fillRect/>
          </a:stretch>
        </p:blipFill>
        <p:spPr bwMode="auto">
          <a:xfrm>
            <a:off x="2843808" y="1268760"/>
            <a:ext cx="3224929" cy="2376264"/>
          </a:xfrm>
          <a:prstGeom prst="flowChartAlternateProcess">
            <a:avLst/>
          </a:prstGeom>
          <a:noFill/>
        </p:spPr>
      </p:pic>
      <p:pic>
        <p:nvPicPr>
          <p:cNvPr id="3075" name="Picture 3" descr="C:\Documents and Settings\DreamWolf\Рабочий стол\10.03.2015г\PB260412.JPG"/>
          <p:cNvPicPr>
            <a:picLocks noChangeAspect="1" noChangeArrowheads="1"/>
          </p:cNvPicPr>
          <p:nvPr/>
        </p:nvPicPr>
        <p:blipFill>
          <a:blip r:embed="rId7" cstate="print"/>
          <a:srcRect l="29885" t="6897" r="8046"/>
          <a:stretch>
            <a:fillRect/>
          </a:stretch>
        </p:blipFill>
        <p:spPr bwMode="auto">
          <a:xfrm>
            <a:off x="683568" y="476672"/>
            <a:ext cx="1944216" cy="3888432"/>
          </a:xfrm>
          <a:prstGeom prst="flowChartAlternateProcess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49174" y="548680"/>
            <a:ext cx="2845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Поделки из шишек. </a:t>
            </a:r>
            <a:endParaRPr lang="ru-RU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3076" name="Picture 4" descr="C:\Documents and Settings\DreamWolf\Рабочий стол\СОСНА\129___02\dd486f5a9c.jpg"/>
          <p:cNvPicPr>
            <a:picLocks noChangeAspect="1" noChangeArrowheads="1"/>
          </p:cNvPicPr>
          <p:nvPr/>
        </p:nvPicPr>
        <p:blipFill>
          <a:blip r:embed="rId8" cstate="print"/>
          <a:srcRect t="1401" r="40053"/>
          <a:stretch>
            <a:fillRect/>
          </a:stretch>
        </p:blipFill>
        <p:spPr bwMode="auto">
          <a:xfrm>
            <a:off x="683568" y="4653136"/>
            <a:ext cx="1639874" cy="1656184"/>
          </a:xfrm>
          <a:prstGeom prst="flowChartAlternateProcess">
            <a:avLst/>
          </a:prstGeom>
          <a:noFill/>
        </p:spPr>
      </p:pic>
      <p:pic>
        <p:nvPicPr>
          <p:cNvPr id="10" name="Рисунок 9" descr="C:\Documents and Settings\DreamWolf\Рабочий стол\Изображение\DSCN0205.JPG"/>
          <p:cNvPicPr/>
          <p:nvPr/>
        </p:nvPicPr>
        <p:blipFill>
          <a:blip r:embed="rId9" cstate="print"/>
          <a:srcRect l="31686" t="43706" r="60867" b="48619"/>
          <a:stretch>
            <a:fillRect/>
          </a:stretch>
        </p:blipFill>
        <p:spPr bwMode="auto">
          <a:xfrm>
            <a:off x="6300192" y="2636912"/>
            <a:ext cx="2009927" cy="1584176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reamWolf\Рабочий стол\129___02\15302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971600" y="523074"/>
            <a:ext cx="7056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Образовательная область «Физическое развитие»</a:t>
            </a:r>
            <a:endParaRPr kumimoji="0" lang="ru-RU" b="0" i="0" u="sng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</p:txBody>
      </p:sp>
      <p:pic>
        <p:nvPicPr>
          <p:cNvPr id="5" name="Рисунок 3" descr="DSCN5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16832"/>
            <a:ext cx="5846195" cy="3401257"/>
          </a:xfrm>
          <a:prstGeom prst="flowChartAlternateProcess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691680" y="1067845"/>
            <a:ext cx="56166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Утренняя гимнастика «Утро в сосновом бору»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reamWolf\Рабочий стол\129___02\1530245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8F589"/>
              </a:clrFrom>
              <a:clrTo>
                <a:srgbClr val="E8F589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871557" y="315292"/>
            <a:ext cx="3816424" cy="337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Подвижные игры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«Сосны-пеньки»,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Кто больше соберет шишек»,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«Кто точнее бросит шишку»,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«Кто дальше бросит шишку»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</p:txBody>
      </p:sp>
      <p:pic>
        <p:nvPicPr>
          <p:cNvPr id="5123" name="Picture 3" descr="C:\Documents and Settings\DreamWolf\Рабочий стол\10.03.2015г\PB260424.JPG"/>
          <p:cNvPicPr>
            <a:picLocks noChangeAspect="1" noChangeArrowheads="1"/>
          </p:cNvPicPr>
          <p:nvPr/>
        </p:nvPicPr>
        <p:blipFill>
          <a:blip r:embed="rId3" cstate="print"/>
          <a:srcRect l="16729" t="9343" r="8804" b="15109"/>
          <a:stretch>
            <a:fillRect/>
          </a:stretch>
        </p:blipFill>
        <p:spPr bwMode="auto">
          <a:xfrm>
            <a:off x="4355976" y="3284984"/>
            <a:ext cx="3952211" cy="3007117"/>
          </a:xfrm>
          <a:prstGeom prst="flowChartAlternateProcess">
            <a:avLst/>
          </a:prstGeom>
          <a:noFill/>
        </p:spPr>
      </p:pic>
      <p:pic>
        <p:nvPicPr>
          <p:cNvPr id="7" name="Picture 1" descr="C:\Documents and Settings\DreamWolf\Рабочий стол\СОСНА\129___02\1324329581_zhj3muvfvnstbyd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2B18A"/>
              </a:clrFrom>
              <a:clrTo>
                <a:srgbClr val="A2B18A">
                  <a:alpha val="0"/>
                </a:srgbClr>
              </a:clrTo>
            </a:clrChange>
          </a:blip>
          <a:srcRect l="57455" t="80307" r="6257" b="3952"/>
          <a:stretch>
            <a:fillRect/>
          </a:stretch>
        </p:blipFill>
        <p:spPr bwMode="auto">
          <a:xfrm rot="16200000">
            <a:off x="5364088" y="764704"/>
            <a:ext cx="2551140" cy="2160240"/>
          </a:xfrm>
          <a:prstGeom prst="flowChartAlternateProcess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reamWolf\Рабочий стол\129___02\15302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" y="16024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94672" y="548680"/>
            <a:ext cx="261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476672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Пальчиковая гимнастика «Сосна»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204864"/>
            <a:ext cx="756084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Перед нами сосны    </a:t>
            </a:r>
          </a:p>
          <a:p>
            <a:pPr algn="ctr"/>
            <a:r>
              <a:rPr lang="ru-RU" sz="1400" b="1" i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па</a:t>
            </a:r>
            <a:r>
              <a:rPr lang="ru-RU" sz="1400" b="1" i="1" dirty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льцы рук в «замок», из больших «верхушка сосны»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Шишки да иголки,</a:t>
            </a:r>
          </a:p>
          <a:p>
            <a:pPr algn="ctr"/>
            <a:r>
              <a:rPr lang="ru-RU" sz="1400" b="1" i="1" dirty="0">
                <a:solidFill>
                  <a:schemeClr val="tx2"/>
                </a:solidFill>
                <a:cs typeface="Arial" pitchFamily="34" charset="0"/>
              </a:rPr>
              <a:t> сжатые кулачки, растопыренные пальцы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Шарики, фонарики,</a:t>
            </a:r>
            <a:r>
              <a:rPr lang="ru-RU" sz="1400" b="1" i="1" dirty="0">
                <a:solidFill>
                  <a:schemeClr val="tx2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ru-RU" sz="1400" b="1" i="1" dirty="0">
                <a:solidFill>
                  <a:schemeClr val="tx2"/>
                </a:solidFill>
                <a:cs typeface="Arial" pitchFamily="34" charset="0"/>
              </a:rPr>
              <a:t> шарики из пальцев вверх, фонарики – вниз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Зайчики и свечки, </a:t>
            </a:r>
            <a:r>
              <a:rPr lang="ru-RU" sz="1400" b="1" i="1" dirty="0">
                <a:solidFill>
                  <a:schemeClr val="tx2"/>
                </a:solidFill>
                <a:cs typeface="Arial" pitchFamily="34" charset="0"/>
              </a:rPr>
              <a:t>      </a:t>
            </a:r>
          </a:p>
          <a:p>
            <a:pPr algn="ctr"/>
            <a:r>
              <a:rPr lang="ru-RU" sz="1400" b="1" i="1" dirty="0">
                <a:solidFill>
                  <a:schemeClr val="tx2"/>
                </a:solidFill>
                <a:cs typeface="Arial" pitchFamily="34" charset="0"/>
              </a:rPr>
              <a:t> ушки из указательного и среднего пальцев, потом</a:t>
            </a:r>
          </a:p>
          <a:p>
            <a:pPr algn="ctr"/>
            <a:r>
              <a:rPr lang="ru-RU" sz="1400" b="1" i="1" dirty="0">
                <a:solidFill>
                  <a:schemeClr val="tx2"/>
                </a:solidFill>
                <a:cs typeface="Arial" pitchFamily="34" charset="0"/>
              </a:rPr>
              <a:t> сложенные вместе ладони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Звёзды , человечки</a:t>
            </a:r>
            <a:r>
              <a:rPr lang="ru-RU" sz="1400" b="1" i="1" dirty="0">
                <a:solidFill>
                  <a:schemeClr val="tx2"/>
                </a:solidFill>
                <a:cs typeface="Arial" pitchFamily="34" charset="0"/>
              </a:rPr>
              <a:t>. </a:t>
            </a:r>
          </a:p>
          <a:p>
            <a:pPr algn="ctr"/>
            <a:r>
              <a:rPr lang="ru-RU" sz="1400" b="1" i="1" dirty="0">
                <a:solidFill>
                  <a:schemeClr val="tx2"/>
                </a:solidFill>
                <a:cs typeface="Arial" pitchFamily="34" charset="0"/>
              </a:rPr>
              <a:t>  Ладони сложены, пальцы растопырены.</a:t>
            </a:r>
          </a:p>
          <a:p>
            <a:pPr algn="ctr"/>
            <a:r>
              <a:rPr lang="ru-RU" sz="1400" b="1" i="1" dirty="0">
                <a:solidFill>
                  <a:schemeClr val="tx2"/>
                </a:solidFill>
                <a:cs typeface="Arial" pitchFamily="34" charset="0"/>
              </a:rPr>
              <a:t>                                                                            </a:t>
            </a:r>
            <a:endParaRPr lang="ru-RU" sz="1400" i="1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reamWolf\Рабочий стол\129___02\1530245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647840"/>
            <a:ext cx="7488832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Работа с родителями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Привлечь родителей к изготовлению поделок из шишек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Изготовление буклетов «Сосна лечит»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Помощь в подготовке презентации</a:t>
            </a:r>
            <a:r>
              <a:rPr kumimoji="0" lang="ru-RU" sz="1400" b="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«</a:t>
            </a:r>
            <a:r>
              <a:rPr lang="ru-RU" sz="1400" dirty="0">
                <a:solidFill>
                  <a:schemeClr val="tx2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основый лес»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Подготовка посадочного материала к акции «Закладка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сосновой аллеи».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Мини-проекты: «Легенды и придания о сосне»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«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Необыкновенная судьба сосны обыкновенной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«Лечебные свойства сосны»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«Виды сосен»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«Стихи, загадки, пословицы и поговорки»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«Сосна в творчестве известных художников»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</p:txBody>
      </p:sp>
      <p:pic>
        <p:nvPicPr>
          <p:cNvPr id="5" name="Picture 3" descr="C:\Documents and Settings\DreamWolf\Рабочий стол\СОСНА\130___03\IMG_392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403217"/>
              </a:clrFrom>
              <a:clrTo>
                <a:srgbClr val="403217">
                  <a:alpha val="0"/>
                </a:srgbClr>
              </a:clrTo>
            </a:clrChange>
          </a:blip>
          <a:srcRect l="33571" t="-2857" r="34286" b="25714"/>
          <a:stretch>
            <a:fillRect/>
          </a:stretch>
        </p:blipFill>
        <p:spPr bwMode="auto">
          <a:xfrm>
            <a:off x="6732240" y="476672"/>
            <a:ext cx="1440160" cy="2592288"/>
          </a:xfrm>
          <a:prstGeom prst="rect">
            <a:avLst/>
          </a:prstGeom>
          <a:noFill/>
        </p:spPr>
      </p:pic>
      <p:pic>
        <p:nvPicPr>
          <p:cNvPr id="6" name="Рисунок 5" descr="Сосна обыкновенная-Pinus silvestri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196752"/>
            <a:ext cx="115212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Documents and Settings\DreamWolf\Рабочий стол\СОСНА\129___02\983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11560" y="4653136"/>
            <a:ext cx="7992888" cy="1873517"/>
          </a:xfrm>
          <a:prstGeom prst="flowChartAlternateProcess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DreamWolf\Рабочий стол\129___02\15302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DreamWolf\Рабочий стол\СОСНА\130___03\IMG_3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284984"/>
            <a:ext cx="2099976" cy="3024336"/>
          </a:xfrm>
          <a:prstGeom prst="rect">
            <a:avLst/>
          </a:prstGeom>
          <a:noFill/>
        </p:spPr>
      </p:pic>
      <p:pic>
        <p:nvPicPr>
          <p:cNvPr id="1028" name="Picture 4" descr="C:\Documents and Settings\DreamWolf\Рабочий стол\СОСНА\130___03\IMG_3926.jpg"/>
          <p:cNvPicPr>
            <a:picLocks noChangeAspect="1" noChangeArrowheads="1"/>
          </p:cNvPicPr>
          <p:nvPr/>
        </p:nvPicPr>
        <p:blipFill>
          <a:blip r:embed="rId4" cstate="print"/>
          <a:srcRect l="26345" r="26450" b="13872"/>
          <a:stretch>
            <a:fillRect/>
          </a:stretch>
        </p:blipFill>
        <p:spPr bwMode="auto">
          <a:xfrm>
            <a:off x="827584" y="476672"/>
            <a:ext cx="2243327" cy="3069814"/>
          </a:xfrm>
          <a:prstGeom prst="rect">
            <a:avLst/>
          </a:prstGeom>
          <a:noFill/>
        </p:spPr>
      </p:pic>
      <p:pic>
        <p:nvPicPr>
          <p:cNvPr id="1031" name="Picture 7" descr="C:\Documents and Settings\DreamWolf\Рабочий стол\СОСНА\130___03\IMG_3934.jpg"/>
          <p:cNvPicPr>
            <a:picLocks noChangeAspect="1" noChangeArrowheads="1"/>
          </p:cNvPicPr>
          <p:nvPr/>
        </p:nvPicPr>
        <p:blipFill>
          <a:blip r:embed="rId5" cstate="print"/>
          <a:srcRect l="30999" t="9615" r="25731" b="5769"/>
          <a:stretch>
            <a:fillRect/>
          </a:stretch>
        </p:blipFill>
        <p:spPr bwMode="auto">
          <a:xfrm>
            <a:off x="3131840" y="404664"/>
            <a:ext cx="2062047" cy="3024336"/>
          </a:xfrm>
          <a:prstGeom prst="rect">
            <a:avLst/>
          </a:prstGeom>
          <a:noFill/>
        </p:spPr>
      </p:pic>
      <p:pic>
        <p:nvPicPr>
          <p:cNvPr id="1032" name="Picture 8" descr="C:\Documents and Settings\DreamWolf\Рабочий стол\СОСНА\130___03\IMG_3938.jpg"/>
          <p:cNvPicPr>
            <a:picLocks noChangeAspect="1" noChangeArrowheads="1"/>
          </p:cNvPicPr>
          <p:nvPr/>
        </p:nvPicPr>
        <p:blipFill>
          <a:blip r:embed="rId6" cstate="print"/>
          <a:srcRect l="21478" t="24818" r="14090" b="14090"/>
          <a:stretch>
            <a:fillRect/>
          </a:stretch>
        </p:blipFill>
        <p:spPr bwMode="auto">
          <a:xfrm>
            <a:off x="5292080" y="908720"/>
            <a:ext cx="3139099" cy="2232248"/>
          </a:xfrm>
          <a:prstGeom prst="rect">
            <a:avLst/>
          </a:prstGeom>
          <a:noFill/>
        </p:spPr>
      </p:pic>
      <p:pic>
        <p:nvPicPr>
          <p:cNvPr id="1029" name="Picture 5" descr="C:\Documents and Settings\DreamWolf\Рабочий стол\СОСНА\130___03\IMG_3916.JPG"/>
          <p:cNvPicPr>
            <a:picLocks noChangeAspect="1" noChangeArrowheads="1"/>
          </p:cNvPicPr>
          <p:nvPr/>
        </p:nvPicPr>
        <p:blipFill>
          <a:blip r:embed="rId7" cstate="print"/>
          <a:srcRect r="2174" b="3016"/>
          <a:stretch>
            <a:fillRect/>
          </a:stretch>
        </p:blipFill>
        <p:spPr bwMode="auto">
          <a:xfrm rot="5400000">
            <a:off x="753962" y="3718646"/>
            <a:ext cx="3038822" cy="2171499"/>
          </a:xfrm>
          <a:prstGeom prst="rect">
            <a:avLst/>
          </a:prstGeom>
          <a:noFill/>
        </p:spPr>
      </p:pic>
      <p:pic>
        <p:nvPicPr>
          <p:cNvPr id="1030" name="Picture 6" descr="C:\Documents and Settings\DreamWolf\Рабочий стол\СОСНА\130___03\IMG_3931.jpg"/>
          <p:cNvPicPr>
            <a:picLocks noChangeAspect="1" noChangeArrowheads="1"/>
          </p:cNvPicPr>
          <p:nvPr/>
        </p:nvPicPr>
        <p:blipFill>
          <a:blip r:embed="rId8" cstate="print"/>
          <a:srcRect l="26582" t="2532" r="28797" b="10127"/>
          <a:stretch>
            <a:fillRect/>
          </a:stretch>
        </p:blipFill>
        <p:spPr bwMode="auto">
          <a:xfrm>
            <a:off x="3707904" y="3284984"/>
            <a:ext cx="2011006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reamWolf\Рабочий стол\129___02\15302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085184"/>
            <a:ext cx="468052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Викторина 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«Ёлочки - </a:t>
            </a:r>
            <a:r>
              <a:rPr lang="ru-RU" dirty="0" err="1">
                <a:solidFill>
                  <a:schemeClr val="tx2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сосёночки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33796" name="Picture 4" descr="E:\фото что мы знаем про еду\DSCN0172.JPG"/>
          <p:cNvPicPr>
            <a:picLocks noChangeAspect="1" noChangeArrowheads="1"/>
          </p:cNvPicPr>
          <p:nvPr/>
        </p:nvPicPr>
        <p:blipFill>
          <a:blip r:embed="rId3" cstate="print"/>
          <a:srcRect l="36868" t="32203" r="26263" b="8475"/>
          <a:stretch>
            <a:fillRect/>
          </a:stretch>
        </p:blipFill>
        <p:spPr bwMode="auto">
          <a:xfrm>
            <a:off x="899592" y="1440036"/>
            <a:ext cx="2664296" cy="3355163"/>
          </a:xfrm>
          <a:prstGeom prst="flowChartAlternateProcess">
            <a:avLst/>
          </a:prstGeom>
          <a:noFill/>
        </p:spPr>
      </p:pic>
      <p:pic>
        <p:nvPicPr>
          <p:cNvPr id="33797" name="Picture 5" descr="E:\фото что мы знаем про еду\DSCN0101 - копия.JPG"/>
          <p:cNvPicPr>
            <a:picLocks noChangeAspect="1" noChangeArrowheads="1"/>
          </p:cNvPicPr>
          <p:nvPr/>
        </p:nvPicPr>
        <p:blipFill>
          <a:blip r:embed="rId4" cstate="print"/>
          <a:srcRect l="29670" t="28814" r="8035"/>
          <a:stretch>
            <a:fillRect/>
          </a:stretch>
        </p:blipFill>
        <p:spPr bwMode="auto">
          <a:xfrm>
            <a:off x="4355976" y="2063250"/>
            <a:ext cx="3638278" cy="3118524"/>
          </a:xfrm>
          <a:prstGeom prst="flowChartAlternateProcess">
            <a:avLst/>
          </a:prstGeom>
          <a:noFill/>
        </p:spPr>
      </p:pic>
      <p:pic>
        <p:nvPicPr>
          <p:cNvPr id="33798" name="Picture 6" descr="C:\Documents and Settings\DreamWolf\Рабочий стол\СОСНА\129___02\699178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51520" y="188641"/>
            <a:ext cx="2520280" cy="1656184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755576" y="489186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Итоговые мероприятия.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DreamWolf\Рабочий стол\129___02\15302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Documents and Settings\DreamWolf\Рабочий стол\СОСНА\ПРОЕКТ\проект фото\IMG_2506.JPG"/>
          <p:cNvPicPr/>
          <p:nvPr/>
        </p:nvPicPr>
        <p:blipFill>
          <a:blip r:embed="rId3" cstate="print"/>
          <a:srcRect r="6465" b="10468"/>
          <a:stretch>
            <a:fillRect/>
          </a:stretch>
        </p:blipFill>
        <p:spPr bwMode="auto">
          <a:xfrm>
            <a:off x="467544" y="908720"/>
            <a:ext cx="3960440" cy="5472608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DreamWolf\Рабочий стол\СОСНА\ПРОЕКТ\проект фото\IMG_25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08720"/>
            <a:ext cx="3816424" cy="432048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79512" y="346128"/>
            <a:ext cx="8712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Акция «Закладка  сосновой аллеи».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reamWolf\Рабочий стол\129___02\15302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03648" y="332657"/>
            <a:ext cx="7560840" cy="382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55576" y="541444"/>
            <a:ext cx="7632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Мультимедийная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презентация «Сосновый лес»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для детей старших и подготовительных групп.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</p:txBody>
      </p:sp>
      <p:pic>
        <p:nvPicPr>
          <p:cNvPr id="4100" name="Picture 4" descr="C:\Documents and Settings\DreamWolf\Рабочий стол\10.03.2015г\PB260466.JPG"/>
          <p:cNvPicPr>
            <a:picLocks noChangeAspect="1" noChangeArrowheads="1"/>
          </p:cNvPicPr>
          <p:nvPr/>
        </p:nvPicPr>
        <p:blipFill>
          <a:blip r:embed="rId3" cstate="print"/>
          <a:srcRect l="15040" t="3592" r="28272"/>
          <a:stretch>
            <a:fillRect/>
          </a:stretch>
        </p:blipFill>
        <p:spPr bwMode="auto">
          <a:xfrm>
            <a:off x="1907704" y="1276944"/>
            <a:ext cx="5497769" cy="5104384"/>
          </a:xfrm>
          <a:prstGeom prst="flowChartAlternateProcess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DreamWolf\Рабочий стол\129___02\15302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47200" cy="70104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99592" y="1169765"/>
            <a:ext cx="756084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Актуальность.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Согласно целевым ориентирам ФГОС ребенок на этапе завершения дошкольного образования обладает начальными знаниями о природном  и социальном мире, в котором он живёт, обладает элементарными представлениями из области живой природы, способен принимать собственные решения, опираясь на свои знания.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У детей недостаточно знаний о самом распространенном дереве в мире - сосне, о её оздоровительном, хозяйственном и эстетическом значении в жизни человека; о необходимости соблюдения правил экологической культуры дошкольниками.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reamWolf\Рабочий стол\129___02\1530245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4"/>
              </a:clrFrom>
              <a:clrTo>
                <a:srgbClr val="F2F2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15616" y="542337"/>
            <a:ext cx="6768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Итог работы.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87624" y="1173897"/>
            <a:ext cx="66247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Вопросы к детям: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43608" y="1628800"/>
          <a:ext cx="6552728" cy="460851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18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Что вы узнали нового, чего раньше не знали?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Что вас удивило?</a:t>
                      </a:r>
                      <a:endParaRPr lang="ru-RU" sz="90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Что понравилось больше всего?</a:t>
                      </a:r>
                      <a:endParaRPr lang="ru-RU" sz="90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У сосны очень длинные корни. Даша К.</a:t>
                      </a:r>
                      <a:endParaRPr lang="ru-RU" sz="90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Что сосна может жить до 500 лет.</a:t>
                      </a:r>
                      <a:endParaRPr lang="ru-RU" sz="90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Про янтарь. Какие красивые украшения из него делают!</a:t>
                      </a:r>
                      <a:endParaRPr lang="ru-RU" sz="90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Я думала, что сосна и ёлка – это одно и тоже. Полина.</a:t>
                      </a:r>
                      <a:endParaRPr lang="ru-RU" sz="90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У них даже иголки растут по-разному и шишки отличаются.</a:t>
                      </a:r>
                      <a:endParaRPr lang="ru-RU" sz="90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Как мы сажали сосны.</a:t>
                      </a:r>
                      <a:endParaRPr lang="ru-RU" sz="90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Узнал, как можно посчитать возраст сосны. Ваня Ч.</a:t>
                      </a:r>
                      <a:endParaRPr lang="ru-RU" sz="90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Иголки осыпаются, а сосна всё равно зеленая.</a:t>
                      </a:r>
                      <a:endParaRPr lang="ru-RU" sz="90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Делать из шишки ёжика</a:t>
                      </a:r>
                      <a:endParaRPr lang="ru-RU" sz="90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9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Что сосна полезное дерево. Вероника.</a:t>
                      </a:r>
                      <a:endParaRPr lang="ru-RU" sz="90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У сосны бывают мужские и женские шишки, как у людей.</a:t>
                      </a:r>
                      <a:endParaRPr lang="ru-RU" sz="90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Смотреть кино про лес.</a:t>
                      </a:r>
                      <a:endParaRPr lang="ru-RU" sz="90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36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У сосны всё-всё полезно: и почки, и шишки, и кора, и иголки, и воздух сосновый полезен. 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 Black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Вова С.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Что из шишек можно варить варенье.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Рассматривать в микроскоп.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2" descr="C:\Documents and Settings\DreamWolf\Рабочий стол\129___02\elovaya-vetk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5FA"/>
              </a:clrFrom>
              <a:clrTo>
                <a:srgbClr val="F7F5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40150" flipH="1">
            <a:off x="6656663" y="282166"/>
            <a:ext cx="1863973" cy="1407677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DreamWolf\Рабочий стол\129___02\15302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DreamWolf\Рабочий стол\СОСНА\ПРОЕКТ\проект фото\IMG_2517.JPG"/>
          <p:cNvPicPr>
            <a:picLocks noChangeAspect="1" noChangeArrowheads="1"/>
          </p:cNvPicPr>
          <p:nvPr/>
        </p:nvPicPr>
        <p:blipFill>
          <a:blip r:embed="rId3" cstate="print"/>
          <a:srcRect l="2667" r="9333"/>
          <a:stretch>
            <a:fillRect/>
          </a:stretch>
        </p:blipFill>
        <p:spPr bwMode="auto">
          <a:xfrm>
            <a:off x="785786" y="1500174"/>
            <a:ext cx="1650218" cy="2500330"/>
          </a:xfrm>
          <a:prstGeom prst="flowChartAlternateProcess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48" y="408427"/>
            <a:ext cx="671517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Перспектива.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Оформление паспорта одной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из посаженных сосен.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tx2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tx2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tx2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tx2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Проект «Исследование янтаря»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929198"/>
            <a:ext cx="1904415" cy="1263261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t="3846" r="18777"/>
          <a:stretch>
            <a:fillRect/>
          </a:stretch>
        </p:blipFill>
        <p:spPr bwMode="auto">
          <a:xfrm>
            <a:off x="714348" y="4572008"/>
            <a:ext cx="1857388" cy="178595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Users\111\Desktop\фон для презентации\1347896049_keh.jpg"/>
          <p:cNvPicPr>
            <a:picLocks noChangeAspect="1" noChangeArrowheads="1"/>
          </p:cNvPicPr>
          <p:nvPr/>
        </p:nvPicPr>
        <p:blipFill>
          <a:blip r:embed="rId6" cstate="print"/>
          <a:srcRect b="7818"/>
          <a:stretch>
            <a:fillRect/>
          </a:stretch>
        </p:blipFill>
        <p:spPr bwMode="auto">
          <a:xfrm>
            <a:off x="5929322" y="5072074"/>
            <a:ext cx="2245024" cy="928694"/>
          </a:xfrm>
          <a:prstGeom prst="flowChartAlternateProcess">
            <a:avLst/>
          </a:prstGeom>
          <a:noFill/>
        </p:spPr>
      </p:pic>
      <p:pic>
        <p:nvPicPr>
          <p:cNvPr id="3" name="Picture 2" descr="C:\Users\111\Desktop\0568950.jpg"/>
          <p:cNvPicPr>
            <a:picLocks noChangeAspect="1" noChangeArrowheads="1"/>
          </p:cNvPicPr>
          <p:nvPr/>
        </p:nvPicPr>
        <p:blipFill>
          <a:blip r:embed="rId7" cstate="print"/>
          <a:srcRect l="49219"/>
          <a:stretch>
            <a:fillRect/>
          </a:stretch>
        </p:blipFill>
        <p:spPr bwMode="auto">
          <a:xfrm>
            <a:off x="3286116" y="1500174"/>
            <a:ext cx="1714512" cy="250371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428992" y="3571876"/>
            <a:ext cx="1428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Паспорт сосны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5" name="Picture 2" descr="C:\Documents and Settings\DreamWolf\Рабочий стол\IMG_20150326_123530.jpg"/>
          <p:cNvPicPr>
            <a:picLocks noChangeAspect="1" noChangeArrowheads="1"/>
          </p:cNvPicPr>
          <p:nvPr/>
        </p:nvPicPr>
        <p:blipFill>
          <a:blip r:embed="rId8" cstate="print"/>
          <a:srcRect l="32292" t="31944" r="32292" b="9588"/>
          <a:stretch>
            <a:fillRect/>
          </a:stretch>
        </p:blipFill>
        <p:spPr bwMode="auto">
          <a:xfrm>
            <a:off x="3419872" y="1556792"/>
            <a:ext cx="1491372" cy="2376264"/>
          </a:xfrm>
          <a:prstGeom prst="rect">
            <a:avLst/>
          </a:prstGeom>
          <a:noFill/>
        </p:spPr>
      </p:pic>
      <p:pic>
        <p:nvPicPr>
          <p:cNvPr id="10" name="Рисунок 9" descr="http://dcbs-nvkz.narod.ru/produkt/skazki/skazki/images/sosna-4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1700808"/>
            <a:ext cx="7806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reamWolf\Рабочий стол\129___02\15302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260648"/>
            <a:ext cx="7632848" cy="545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Литература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Журнал «Обруч» № 3, 2001, с.28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«Книга природы». Ю.Дмитриев,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Н.Пожарицкая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А.Владимиров,    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В.Порудоминский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Москва.</a:t>
            </a:r>
            <a:r>
              <a:rPr kumimoji="0" lang="ru-RU" sz="1600" b="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«Детская литература»,1990.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С. 332-333.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«Рассказы о русском лесе» В. И. Морозов. М</a:t>
            </a:r>
            <a:r>
              <a:rPr kumimoji="0" lang="ru-RU" sz="1600" b="0" i="0" u="none" strike="noStrike" cap="none" normalizeH="0" baseline="0" dirty="0" bmk="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осква. «Малыш»,    1991. С. 9-13.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«Азбука. Растения России»  И. Шустова. Москва. «Дрофа», 2008. С. 44. (Дошкольник. Мир природы). 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« Я познаю мир.» Детская энциклопедия. Растения. Москва.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>
                <a:solidFill>
                  <a:schemeClr val="tx2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«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АСТ», 1995.  С. 89-91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wikipedia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org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Funeral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spb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ru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</p:txBody>
      </p:sp>
      <p:pic>
        <p:nvPicPr>
          <p:cNvPr id="4" name="Picture 2" descr="C:\Documents and Settings\DreamWolf\Рабочий стол\СОСНА\129___02\983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323528" y="4653135"/>
            <a:ext cx="8208912" cy="1873517"/>
          </a:xfrm>
          <a:prstGeom prst="flowChartAlternateProcess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DreamWolf\Рабочий стол\СОСНА\129___02\4227551-c74a6acb8558afb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16590" y="2420888"/>
            <a:ext cx="4907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DreamWolf\Рабочий стол\129___02\15302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99592" y="527694"/>
            <a:ext cx="698477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Цель проекта.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Содействие формированию экологической культуры дошкольников через воспитание бережного отношения к природе.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Задачи.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Развивать у детей познавательный интерес; представления об особенностях роста и развития сосны, связях дерева с другими растениям и животными; познакомить с лечебными свойствами этого дерева и смолы – живицы.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Учить наблюдать, исследовать, делать простейшие выводы, умозаключения.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Знакомить детей с художественным и изобразительным творчеством мастеров о сосне.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Заложить основы экологической грамотности у детей через воспитание любви к природе и бережное отношение к ней.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Тип проекта: информационно-исследовательский.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Вид проекта: долгосрочный.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Срок: сентябрь – май.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Целевая аудитория: дети подготовительной к школе группы, воспитатели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Жирнова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М.Н., Цыганкова А.Н., родители подготовительной к школе группы.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reamWolf\Рабочий стол\129___02\15302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31641" y="764703"/>
          <a:ext cx="6768752" cy="545329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256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22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Что мы знаем про это?</a:t>
                      </a:r>
                      <a:endParaRPr lang="ru-RU" sz="105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5497" marR="35497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Что хотим узнать?</a:t>
                      </a:r>
                      <a:endParaRPr lang="ru-RU" sz="105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5497" marR="35497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Как мы узнаем?</a:t>
                      </a:r>
                      <a:endParaRPr lang="ru-RU" sz="105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5497" marR="3549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95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Это высокое дерево. Ваня Ч.</a:t>
                      </a:r>
                      <a:endParaRPr lang="ru-RU" sz="105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5497" marR="35497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Из чего выросло?</a:t>
                      </a:r>
                      <a:endParaRPr lang="ru-RU" sz="105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5497" marR="35497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Спрошу у бабушки.</a:t>
                      </a:r>
                      <a:endParaRPr lang="ru-RU" sz="105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5497" marR="3549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95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Хвойное дерево. Рома Р.</a:t>
                      </a:r>
                      <a:endParaRPr lang="ru-RU" sz="105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5497" marR="35497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Какая  польза от сосны?</a:t>
                      </a:r>
                      <a:endParaRPr lang="ru-RU" sz="105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5497" marR="35497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Из интернета.</a:t>
                      </a:r>
                      <a:endParaRPr lang="ru-RU" sz="105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5497" marR="3549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076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Это высокое дерево с шишками и иголками на самой вершине. Дятел достаёт клювом из коры червяков. Вова С.</a:t>
                      </a:r>
                      <a:endParaRPr lang="ru-RU" sz="105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5497" marR="35497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Как сосна добывает воду?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Откуда появляются червяки в коре?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Как растёт сосна?</a:t>
                      </a:r>
                      <a:endParaRPr lang="ru-RU" sz="105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5497" marR="35497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Спрошу у воспитателя.</a:t>
                      </a:r>
                      <a:endParaRPr lang="ru-RU" sz="105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5497" marR="3549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2855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Сосна колючая, потому что у неё иголки; длинный ствол, сама большая. Из сосны можно построить дом. Миша С.</a:t>
                      </a:r>
                      <a:endParaRPr lang="ru-RU" sz="105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5497" marR="35497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Сколько лет сосне?</a:t>
                      </a:r>
                      <a:endParaRPr lang="ru-RU" sz="105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5497" marR="35497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Спрошу у родителей.</a:t>
                      </a:r>
                      <a:endParaRPr lang="ru-RU" sz="105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5497" marR="3549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95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Что шишки висят. Полина А.</a:t>
                      </a:r>
                      <a:endParaRPr lang="ru-RU" sz="105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5497" marR="35497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Откуда она появилась?</a:t>
                      </a:r>
                      <a:endParaRPr lang="ru-RU" sz="105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5497" marR="35497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Узнаю у мамы.</a:t>
                      </a:r>
                      <a:endParaRPr lang="ru-RU" sz="105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5497" marR="3549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95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Зимой сосна зелёная. Настя С.</a:t>
                      </a:r>
                      <a:endParaRPr lang="ru-RU" sz="105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5497" marR="35497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Почему сосна всегда зелёная?</a:t>
                      </a:r>
                      <a:endParaRPr lang="ru-RU" sz="105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5497" marR="35497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Прочитаем в энциклопедии.</a:t>
                      </a:r>
                      <a:endParaRPr lang="ru-RU" sz="105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5497" marR="3549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591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В Турции мы видели сосну, только иголки у неё очень длинные. Матвей.</a:t>
                      </a:r>
                      <a:endParaRPr lang="ru-RU" sz="105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5497" marR="35497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Почему сосны разные?</a:t>
                      </a:r>
                      <a:endParaRPr lang="ru-RU" sz="105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5497" marR="35497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Спрошу папу.</a:t>
                      </a:r>
                      <a:endParaRPr lang="ru-RU" sz="105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5497" marR="3549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95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Сосны шумят. Поля В.</a:t>
                      </a:r>
                      <a:endParaRPr lang="ru-RU" sz="105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5497" marR="35497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Они так разговаривают?</a:t>
                      </a:r>
                      <a:endParaRPr lang="ru-RU" sz="105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5497" marR="35497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Прочитаю в книге.</a:t>
                      </a:r>
                      <a:endParaRPr lang="ru-RU" sz="105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5497" marR="3549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331640" y="260648"/>
            <a:ext cx="669674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Модель трёх вопросов: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reamWolf\Рабочий стол\129___02\15302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55576" y="2868180"/>
            <a:ext cx="756084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Выводы: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Дети проявляют большой интерес к природе, но имеют поверхностные знания о пользе деревьев, о взаимосвязях их с живой и неживой природой.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Дети не знают, как сосна размножается, растёт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6" name="Picture 2" descr="C:\Documents and Settings\DreamWolf\Рабочий стол\129___02\69917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9512" y="188640"/>
            <a:ext cx="324036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reamWolf\Рабочий стол\129___02\15302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5576" y="686889"/>
            <a:ext cx="7848872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Работа с детьми.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sng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Образовательная область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sng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«Социально-коммуникативное развитие</a:t>
            </a:r>
            <a:r>
              <a:rPr kumimoji="0" lang="ru-RU" sz="1400" i="0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Экскурсия в парк.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Акция «Закладка сосновой аллеи»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Викторина «Ёлочки -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сосёночки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Образовательная область «Речевое развитие»</a:t>
            </a:r>
            <a:endParaRPr kumimoji="0" lang="ru-RU" sz="1400" b="0" i="0" u="sng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Беседы с детьми: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«Как сосна «дружит» с ветром».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«Кого кормит сосна?»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«Как сосна лечит»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Дидактические игры: «Угадай, чья шишка?», «С кем дружит сосна?», «Подбери слова приятели»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Чтение: отрывок из рассказа И.Рогожина «Сосна», «Сказка о хурме и сосне», Е.Веселовский «В сосновом бору», «Сосна зацвела – лето пришло!», «Хранилище стерильного воздуха»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Разучивание пословиц и поговорок.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Загадывание загадок о сосне.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Народные приметы о сосне.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Заучивание стихотворения М.Лермонтова «На севере диком»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Пересказ русской народной сказки «Бобры и деревья»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</p:txBody>
      </p:sp>
      <p:pic>
        <p:nvPicPr>
          <p:cNvPr id="4" name="Picture 2" descr="C:\Documents and Settings\DreamWolf\Рабочий стол\129___02\elovaya-vet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40150" flipH="1">
            <a:off x="5962861" y="318075"/>
            <a:ext cx="2579628" cy="1948141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reamWolf\Рабочий стол\129___02\15302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11560" y="435264"/>
            <a:ext cx="7776864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Образовательная область </a:t>
            </a:r>
            <a:r>
              <a:rPr kumimoji="0" lang="ru-RU" b="1" i="0" u="sng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sng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«Познавательное развитие»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Цикл наблюдений: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Сосна осенью, зимой, весной.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Наблюдаем за «цветением» сосны.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Определяем возраст сосны.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Как сосна растёт.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Рассказ воспитателя «Солнечный камень»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Цель: познакомить детей с янтарём.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Экспериментальная деятельность: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Исследование пыльцы под микроскопом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Рассматривание семян шишек через лупу.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Соотнесение двух типов шишек сосны,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у которых летит пыльца  (мужские), и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маленьких смолистых (женские).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Сопоставление старой и молодой шишки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сосны.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reamWolf\Рабочий стол\129___02\15302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31641" y="1196752"/>
          <a:ext cx="6192687" cy="49685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277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478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Сходства</a:t>
                      </a:r>
                      <a:endParaRPr lang="ru-RU" sz="80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645" marR="50645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Различия.</a:t>
                      </a:r>
                      <a:endParaRPr lang="ru-RU" sz="80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645" marR="506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78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Сосна</a:t>
                      </a:r>
                      <a:endParaRPr lang="ru-RU" sz="80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Ель</a:t>
                      </a:r>
                      <a:endParaRPr lang="ru-RU" sz="80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645" marR="5064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45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Листья – хвоя (хвойные)</a:t>
                      </a:r>
                      <a:endParaRPr lang="ru-RU" sz="80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Хвоя сизо-зелёная</a:t>
                      </a:r>
                      <a:endParaRPr lang="ru-RU" sz="80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Хвоя тёмно-зелёная</a:t>
                      </a:r>
                      <a:endParaRPr lang="ru-RU" sz="80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645" marR="5064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686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Растения вечнозелёные, листья - хвоя на зиму не опадают</a:t>
                      </a:r>
                      <a:endParaRPr lang="ru-RU" sz="80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Хвоинки по две в пучке, длинные</a:t>
                      </a:r>
                      <a:endParaRPr lang="ru-RU" sz="80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Хвоинки одиночные, короткие</a:t>
                      </a:r>
                      <a:endParaRPr lang="ru-RU" sz="80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645" marR="5064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686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Наличие шишек с окрыленными семенами</a:t>
                      </a:r>
                      <a:endParaRPr lang="ru-RU" sz="80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Шишки округлой формы, вырастают за два года</a:t>
                      </a:r>
                      <a:endParaRPr lang="ru-RU" sz="80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Шишки продолговатые, вырастают за 1 год.</a:t>
                      </a:r>
                      <a:endParaRPr lang="ru-RU" sz="80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645" marR="5064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61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Наличие душистой смолы</a:t>
                      </a:r>
                      <a:endParaRPr lang="ru-RU" sz="80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645" marR="5064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490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Голосеменные – семена не в плодах, а в шишках</a:t>
                      </a:r>
                      <a:endParaRPr lang="ru-RU" sz="80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Окрылённый придаток у семени похож на щипчики</a:t>
                      </a:r>
                      <a:endParaRPr lang="ru-RU" sz="80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Окрылённый придаток в форме ложечки</a:t>
                      </a:r>
                      <a:endParaRPr lang="ru-RU" sz="80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645" marR="5064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181">
                <a:tc rowSpan="2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Цветков нет. Цветением называют пыление (летит лёгкая сухая обильная пыльца, «серный» слой оседает на траве, почве, лужах: жёлтые разводы на воде)</a:t>
                      </a:r>
                      <a:endParaRPr lang="ru-RU" sz="80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Кора буроватая; вверх по стволу – золотистая</a:t>
                      </a:r>
                      <a:endParaRPr lang="ru-RU" sz="80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Кора тёмно - бурая</a:t>
                      </a:r>
                      <a:endParaRPr lang="ru-RU" sz="80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645" marR="5064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944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Светолюбива </a:t>
                      </a:r>
                      <a:endParaRPr lang="ru-RU" sz="80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Теневынослива</a:t>
                      </a:r>
                      <a:endParaRPr lang="ru-RU" sz="800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645" marR="5064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619672" y="546920"/>
            <a:ext cx="60486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Сравнение ветки сосны и ели.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 descr="C:\Documents and Settings\DreamWolf\Рабочий стол\10.03.2015г\PB26044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ACA7D"/>
              </a:clrFrom>
              <a:clrTo>
                <a:srgbClr val="DACA7D">
                  <a:alpha val="0"/>
                </a:srgbClr>
              </a:clrTo>
            </a:clrChange>
          </a:blip>
          <a:srcRect l="3516" t="37508" r="8574" b="24984"/>
          <a:stretch>
            <a:fillRect/>
          </a:stretch>
        </p:blipFill>
        <p:spPr bwMode="auto">
          <a:xfrm>
            <a:off x="5652120" y="5589240"/>
            <a:ext cx="1800200" cy="576064"/>
          </a:xfrm>
          <a:prstGeom prst="rect">
            <a:avLst/>
          </a:prstGeom>
          <a:noFill/>
        </p:spPr>
      </p:pic>
      <p:pic>
        <p:nvPicPr>
          <p:cNvPr id="10" name="Picture 1" descr="C:\Documents and Settings\DreamWolf\Рабочий стол\СОСНА\129___02\1324329581_zhj3muvfvnstbyd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 t="48799" r="56153" b="32611"/>
          <a:stretch>
            <a:fillRect/>
          </a:stretch>
        </p:blipFill>
        <p:spPr bwMode="auto">
          <a:xfrm>
            <a:off x="251520" y="260648"/>
            <a:ext cx="2088232" cy="1728192"/>
          </a:xfrm>
          <a:prstGeom prst="flowChartAlternateProcess">
            <a:avLst/>
          </a:prstGeom>
          <a:noFill/>
        </p:spPr>
      </p:pic>
      <p:pic>
        <p:nvPicPr>
          <p:cNvPr id="11" name="Picture 1" descr="C:\Documents and Settings\DreamWolf\Рабочий стол\СОСНА\129___02\1324329581_zhj3muvfvnstbyd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49895" t="71262" r="1872" b="2907"/>
          <a:stretch>
            <a:fillRect/>
          </a:stretch>
        </p:blipFill>
        <p:spPr bwMode="auto">
          <a:xfrm flipH="1">
            <a:off x="7020272" y="260648"/>
            <a:ext cx="1584176" cy="1512168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reamWolf\Рабочий стол\129___02\15302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332657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tx2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Образовательная область </a:t>
            </a:r>
          </a:p>
          <a:p>
            <a:pPr algn="ctr"/>
            <a:r>
              <a:rPr lang="ru-RU" b="1" u="sng" dirty="0">
                <a:solidFill>
                  <a:schemeClr val="tx2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«Художественно-эстетическое развитие»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980728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Рассматривание картин И.Шишкина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«Утро в сосновом лесу», «Корабельная роща»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Documents and Settings\DreamWolf\Рабочий стол\10.03.2015г\PB260468.JPG"/>
          <p:cNvPicPr>
            <a:picLocks noChangeAspect="1" noChangeArrowheads="1"/>
          </p:cNvPicPr>
          <p:nvPr/>
        </p:nvPicPr>
        <p:blipFill>
          <a:blip r:embed="rId3" cstate="print"/>
          <a:srcRect l="20212" t="19746" r="10639"/>
          <a:stretch>
            <a:fillRect/>
          </a:stretch>
        </p:blipFill>
        <p:spPr bwMode="auto">
          <a:xfrm>
            <a:off x="395536" y="1916832"/>
            <a:ext cx="4734110" cy="4120761"/>
          </a:xfrm>
          <a:prstGeom prst="flowChartAlternateProcess">
            <a:avLst/>
          </a:prstGeom>
          <a:noFill/>
        </p:spPr>
      </p:pic>
      <p:pic>
        <p:nvPicPr>
          <p:cNvPr id="2051" name="Picture 3" descr="Корабельная рощ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077072"/>
            <a:ext cx="2983832" cy="190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F:\0003-002-Utro-v-sosnovom-les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988840"/>
            <a:ext cx="2946451" cy="1925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1365</Words>
  <Application>Microsoft Office PowerPoint</Application>
  <PresentationFormat>Экран (4:3)</PresentationFormat>
  <Paragraphs>224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Times New Roman</vt:lpstr>
      <vt:lpstr>Тема Office</vt:lpstr>
      <vt:lpstr>Проект «Сосна»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DreamLair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«Сосна»</dc:title>
  <dc:creator>Paradise</dc:creator>
  <cp:lastModifiedBy>ДС№333</cp:lastModifiedBy>
  <cp:revision>112</cp:revision>
  <dcterms:created xsi:type="dcterms:W3CDTF">2015-02-23T14:52:08Z</dcterms:created>
  <dcterms:modified xsi:type="dcterms:W3CDTF">2017-04-10T09:45:54Z</dcterms:modified>
</cp:coreProperties>
</file>