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0"/>
  </p:notesMasterIdLst>
  <p:sldIdLst>
    <p:sldId id="291" r:id="rId2"/>
    <p:sldId id="311" r:id="rId3"/>
    <p:sldId id="312" r:id="rId4"/>
    <p:sldId id="315" r:id="rId5"/>
    <p:sldId id="313" r:id="rId6"/>
    <p:sldId id="316" r:id="rId7"/>
    <p:sldId id="318" r:id="rId8"/>
    <p:sldId id="319" r:id="rId9"/>
    <p:sldId id="322" r:id="rId10"/>
    <p:sldId id="324" r:id="rId11"/>
    <p:sldId id="323" r:id="rId12"/>
    <p:sldId id="325" r:id="rId13"/>
    <p:sldId id="320" r:id="rId14"/>
    <p:sldId id="326" r:id="rId15"/>
    <p:sldId id="327" r:id="rId16"/>
    <p:sldId id="317" r:id="rId17"/>
    <p:sldId id="314" r:id="rId18"/>
    <p:sldId id="32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612C4EE-06C2-437A-92C1-2EA7052CD338}">
          <p14:sldIdLst>
            <p14:sldId id="291"/>
            <p14:sldId id="311"/>
            <p14:sldId id="312"/>
            <p14:sldId id="315"/>
            <p14:sldId id="313"/>
            <p14:sldId id="316"/>
            <p14:sldId id="318"/>
            <p14:sldId id="319"/>
            <p14:sldId id="322"/>
            <p14:sldId id="324"/>
            <p14:sldId id="323"/>
            <p14:sldId id="325"/>
            <p14:sldId id="320"/>
            <p14:sldId id="326"/>
            <p14:sldId id="327"/>
            <p14:sldId id="317"/>
            <p14:sldId id="314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79" autoAdjust="0"/>
    <p:restoredTop sz="88330" autoAdjust="0"/>
  </p:normalViewPr>
  <p:slideViewPr>
    <p:cSldViewPr>
      <p:cViewPr varScale="1">
        <p:scale>
          <a:sx n="92" d="100"/>
          <a:sy n="92" d="100"/>
        </p:scale>
        <p:origin x="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E1B6-AAC7-46A5-B4F5-C2E91ED1CE45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88E5-DFAC-47F8-A050-CCE14908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4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5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9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4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9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93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88E5-DFAC-47F8-A050-CCE1490815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4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0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2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0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7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4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9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A7BA-D146-427E-A45D-9F8D95FD3F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E3FF-0C2C-4540-B1D7-7DBB480A5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628800"/>
            <a:ext cx="6192688" cy="295232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/>
              <a:t>Логопедические игры в работе с детьми на закрепление элементарных математических представлений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/>
              <a:t>Учитель-логопед: Бакулина С. Н.</a:t>
            </a:r>
            <a:br>
              <a:rPr lang="ru-RU" sz="2000" b="1" dirty="0" smtClean="0"/>
            </a:br>
            <a:r>
              <a:rPr lang="ru-RU" sz="2000" b="1" dirty="0" smtClean="0"/>
              <a:t> МБДОУ «Детский сад № 333» г.о.Самара </a:t>
            </a:r>
            <a:r>
              <a:rPr lang="ru-RU" sz="2000" dirty="0" smtClean="0"/>
              <a:t> </a:t>
            </a:r>
            <a:r>
              <a:rPr lang="ru-RU" sz="2400" dirty="0" smtClean="0"/>
              <a:t>                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pic>
        <p:nvPicPr>
          <p:cNvPr id="7" name="Picture 2" descr="http://www.fastmulti.ru/36193-1-large_default/%D0%9A%D0%B0%D1%81%D1%81%D0%B0-%D0%B1%D1%83%D0%BA%D0%B2-%D0%B8-%D1%86%D0%B8%D1%84%D1%80-%D0%BD%D0%B0-%D0%BC%D0%B0%D0%B3%D0%BD%D0%B8%D1%82%D0%B0%D1%85-144-%D1%8D%D0%B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13676" r="15721" b="39705"/>
          <a:stretch/>
        </p:blipFill>
        <p:spPr bwMode="auto">
          <a:xfrm>
            <a:off x="3515" y="4797152"/>
            <a:ext cx="3488365" cy="20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Самара, 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6791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7. Игра «Кто в домике живёт»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Цель: Закрепить пространственное представление: слева, справа, вверху, внизу, между.</a:t>
            </a:r>
          </a:p>
        </p:txBody>
      </p:sp>
      <p:pic>
        <p:nvPicPr>
          <p:cNvPr id="5" name="Picture 4" descr="http://900igr.net/up/datas/194684/0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2" t="21955" r="20966" b="7447"/>
          <a:stretch/>
        </p:blipFill>
        <p:spPr>
          <a:xfrm>
            <a:off x="971600" y="2204864"/>
            <a:ext cx="3114225" cy="3458712"/>
          </a:xfrm>
          <a:prstGeom prst="rect">
            <a:avLst/>
          </a:prstGeom>
        </p:spPr>
      </p:pic>
      <p:pic>
        <p:nvPicPr>
          <p:cNvPr id="6" name="Picture 2" descr="http://solkids.ucoz.ru/_nw/3/s06548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06" y="2204864"/>
            <a:ext cx="3168352" cy="34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6711"/>
            <a:ext cx="7886700" cy="648073"/>
          </a:xfrm>
        </p:spPr>
        <p:txBody>
          <a:bodyPr>
            <a:noAutofit/>
          </a:bodyPr>
          <a:lstStyle/>
          <a:p>
            <a:r>
              <a:rPr lang="ru-RU" sz="2600" b="1" dirty="0"/>
              <a:t>8</a:t>
            </a:r>
            <a:r>
              <a:rPr lang="ru-RU" sz="2600" b="1" dirty="0" smtClean="0"/>
              <a:t>. </a:t>
            </a:r>
            <a:r>
              <a:rPr lang="ru-RU" sz="2600" b="1" dirty="0"/>
              <a:t>Игры на формирование пространственных понятий.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</a:t>
            </a:r>
            <a:r>
              <a:rPr lang="ru-RU" sz="2400" b="1" dirty="0" smtClean="0"/>
              <a:t>«</a:t>
            </a:r>
            <a:r>
              <a:rPr lang="ru-RU" sz="2400" b="1" dirty="0"/>
              <a:t>Где  живут буквы в домике?» </a:t>
            </a:r>
            <a:r>
              <a:rPr lang="ru-RU" sz="2400" b="1" dirty="0" smtClean="0"/>
              <a:t>,   «</a:t>
            </a:r>
            <a:r>
              <a:rPr lang="ru-RU" sz="2400" b="1" dirty="0"/>
              <a:t>Где живут картинки?»</a:t>
            </a: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5" descr="Пункт 03 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14" y="2660914"/>
            <a:ext cx="2453452" cy="25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rhivurokov.ru/multiurok/9/c/a/9ca059018eeb490ca877e682ef16930a92b3cd29/didaktichieskoie-posobiie-tieriemok_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53833"/>
            <a:ext cx="2688233" cy="34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9</a:t>
            </a:r>
            <a:r>
              <a:rPr lang="ru-RU" sz="2800" b="1" dirty="0" smtClean="0"/>
              <a:t>. Формирование слоговой структуры слова</a:t>
            </a:r>
            <a:endParaRPr lang="ru-RU" sz="2800" b="1" dirty="0"/>
          </a:p>
        </p:txBody>
      </p:sp>
      <p:pic>
        <p:nvPicPr>
          <p:cNvPr id="5" name="Picture 2" descr="http://900igr.net/up/datas/165103/0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20482" r="14766" b="10342"/>
          <a:stretch/>
        </p:blipFill>
        <p:spPr bwMode="auto">
          <a:xfrm>
            <a:off x="1921492" y="2060848"/>
            <a:ext cx="5007126" cy="40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154088" y="1196752"/>
            <a:ext cx="7344494" cy="4980211"/>
          </a:xfrm>
        </p:spPr>
        <p:txBody>
          <a:bodyPr/>
          <a:lstStyle/>
          <a:p>
            <a:r>
              <a:rPr lang="ru-RU" sz="2400" b="1" dirty="0" smtClean="0"/>
              <a:t>Игра «Слоговые домики»</a:t>
            </a:r>
          </a:p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/>
              <a:t>  упражнять детей в делении слов на слоги.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41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668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Игры: «Звуковые часы»                    «Какой формы предмет?»</a:t>
            </a:r>
            <a:endParaRPr lang="ru-RU" sz="2400" b="1" dirty="0"/>
          </a:p>
        </p:txBody>
      </p:sp>
      <p:pic>
        <p:nvPicPr>
          <p:cNvPr id="4" name="Picture 2" descr="http://planetadetstva.net/wp-content/uploads/2014/04/didakticheskaya-igra-po-matematike-zakoldovannye-chasy-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1219" r="4548" b="1"/>
          <a:stretch/>
        </p:blipFill>
        <p:spPr bwMode="auto">
          <a:xfrm>
            <a:off x="793726" y="3861048"/>
            <a:ext cx="3522288" cy="23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. Какой формы предмет?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15540" r="6763" b="9868"/>
          <a:stretch/>
        </p:blipFill>
        <p:spPr bwMode="auto">
          <a:xfrm>
            <a:off x="4712301" y="1202702"/>
            <a:ext cx="3456384" cy="24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 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4546" r="13396" b="3030"/>
          <a:stretch/>
        </p:blipFill>
        <p:spPr bwMode="auto">
          <a:xfrm>
            <a:off x="793726" y="1196752"/>
            <a:ext cx="3522288" cy="24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ages (4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4439306"/>
            <a:ext cx="21173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76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Пальчиковая гимнастика: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04456" cy="4980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/>
              <a:t>Покажи ладошку, расскажу про    кошку.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Будем пальчики считать:1,2,3,4,5.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Вот кулак, а вот - ладошка.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На дорожку села кошка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И крадётся потихоньку,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Может мышка там живёт?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 </a:t>
            </a:r>
            <a:r>
              <a:rPr lang="ru-RU" sz="2000" dirty="0" smtClean="0"/>
              <a:t>  Кошка мышку стережёт. Мяу!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4248472" cy="49802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этом домике пять этажей: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На первом живёт семейство ежей,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На втором - семейство зайчат,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На третьем–семейство рыжих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бельчат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На четвёртом живёт с птицами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синица.</a:t>
            </a:r>
          </a:p>
          <a:p>
            <a:pPr marL="0" indent="0">
              <a:buNone/>
            </a:pPr>
            <a:r>
              <a:rPr lang="ru-RU" sz="2000" dirty="0" smtClean="0"/>
              <a:t>   На пятом сова –очень умная птица.</a:t>
            </a:r>
          </a:p>
          <a:p>
            <a:pPr marL="0" indent="0">
              <a:buNone/>
            </a:pPr>
            <a:r>
              <a:rPr lang="ru-RU" sz="2000" dirty="0" smtClean="0"/>
              <a:t>   (загибать пальцы)</a:t>
            </a:r>
            <a:endParaRPr lang="ru-RU" sz="2000" dirty="0"/>
          </a:p>
        </p:txBody>
      </p:sp>
      <p:pic>
        <p:nvPicPr>
          <p:cNvPr id="1034" name="Picture 10" descr="http://900igr.net/up/datas/75069/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8" t="63147" r="30567" b="6974"/>
          <a:stretch/>
        </p:blipFill>
        <p:spPr bwMode="auto">
          <a:xfrm>
            <a:off x="3095836" y="4509120"/>
            <a:ext cx="2952328" cy="15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679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Скороговорки с цифрами: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26806"/>
            <a:ext cx="7886700" cy="50323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Два </a:t>
            </a:r>
            <a:r>
              <a:rPr lang="ru-RU" sz="2400" dirty="0"/>
              <a:t>дровосека, два дроворуба, два дровокола.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пруду у Поликарпа — три карася, три карпа.</a:t>
            </a:r>
          </a:p>
          <a:p>
            <a:r>
              <a:rPr lang="ru-RU" sz="2400" dirty="0"/>
              <a:t>Летели три вороны, черны, </a:t>
            </a:r>
            <a:r>
              <a:rPr lang="ru-RU" sz="2400" dirty="0" err="1"/>
              <a:t>пестроголовы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Сидели </a:t>
            </a:r>
            <a:r>
              <a:rPr lang="ru-RU" sz="2400" dirty="0"/>
              <a:t>свистели семь свиристелей.</a:t>
            </a:r>
          </a:p>
          <a:p>
            <a:r>
              <a:rPr lang="ru-RU" sz="2400" dirty="0" smtClean="0"/>
              <a:t>Трое </a:t>
            </a:r>
            <a:r>
              <a:rPr lang="ru-RU" sz="2400" dirty="0"/>
              <a:t>трубачей трубили в трубы.</a:t>
            </a:r>
          </a:p>
          <a:p>
            <a:r>
              <a:rPr lang="ru-RU" sz="2400" dirty="0"/>
              <a:t>У четырёх черепах по четыре </a:t>
            </a:r>
            <a:r>
              <a:rPr lang="ru-RU" sz="2400" dirty="0" err="1"/>
              <a:t>черепашонка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аквариуме у Харитона четыре рака да три тритона.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2050" name="Picture 2" descr="https://ds04.infourok.ru/uploads/ex/035e/000a8aad-e537a56e/img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r="27099"/>
          <a:stretch/>
        </p:blipFill>
        <p:spPr bwMode="auto">
          <a:xfrm>
            <a:off x="6080417" y="4221088"/>
            <a:ext cx="2251939" cy="1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679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Дидактические игры </a:t>
            </a:r>
            <a:r>
              <a:rPr lang="ru-RU" sz="2400" b="1" dirty="0"/>
              <a:t>с математическим содержанием 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pic>
        <p:nvPicPr>
          <p:cNvPr id="4098" name="Picture 2" descr="http://www.piter-komplekt.ru/assets/images/DLYa-SADA/obuchayushhie-posobiya/1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337"/>
            <a:ext cx="2277097" cy="19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-eu.insales.ru/images/products/1/640/9675392/cd66a7a18d37d7e5dd969c249e9a1ecb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58" y="1393337"/>
            <a:ext cx="2241561" cy="193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grobukvoteka-shop.ru/uploads/product/302700/302755/3027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21827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grobukvoteka-shop.ru/uploads/product/302400/302484/302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23" y="3861048"/>
            <a:ext cx="224156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astertoys.ru/files/product/02/026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3337"/>
            <a:ext cx="2483768" cy="191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igrocity.ru/pics/logicheskij-poezd_p01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89" y="3861048"/>
            <a:ext cx="2552323" cy="180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75754"/>
            <a:ext cx="7886700" cy="5370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/>
              <a:t>Список использованной и рекомендуемой литературы:</a:t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62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Алексеева М. М., Яшина В. И. Речевое развитие дошкольников. – Москва, 1998.</a:t>
            </a:r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. </a:t>
            </a:r>
            <a:r>
              <a:rPr lang="ru-RU" sz="2400" dirty="0"/>
              <a:t>Журнал «Логопед» №10, 2012.</a:t>
            </a:r>
          </a:p>
          <a:p>
            <a:pPr marL="0" indent="0">
              <a:buNone/>
            </a:pPr>
            <a:r>
              <a:rPr lang="ru-RU" sz="2400" dirty="0"/>
              <a:t>3</a:t>
            </a:r>
            <a:r>
              <a:rPr lang="ru-RU" sz="2400" dirty="0" smtClean="0"/>
              <a:t>. </a:t>
            </a:r>
            <a:r>
              <a:rPr lang="ru-RU" sz="2400" dirty="0"/>
              <a:t>З.А. Михайлова “Игровые занимательные задачи для дошкольников” /Москва “Просвещение” 1995.</a:t>
            </a:r>
          </a:p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dirty="0" smtClean="0"/>
              <a:t>. </a:t>
            </a:r>
            <a:r>
              <a:rPr lang="ru-RU" sz="2400" dirty="0" err="1"/>
              <a:t>Сековец</a:t>
            </a:r>
            <a:r>
              <a:rPr lang="ru-RU" sz="2400" dirty="0"/>
              <a:t> Л. С. Коррекция нарушений речи у дошкольников. - Москва, 2005. </a:t>
            </a:r>
          </a:p>
          <a:p>
            <a:pPr marL="0" indent="0">
              <a:buNone/>
            </a:pPr>
            <a:r>
              <a:rPr lang="ru-RU" sz="2400" dirty="0" smtClean="0"/>
              <a:t>5. А.А</a:t>
            </a:r>
            <a:r>
              <a:rPr lang="ru-RU" sz="2400" dirty="0"/>
              <a:t>. Смоленцева “Сюжетно - дидактические игры с математическим содержанием” </a:t>
            </a:r>
            <a:r>
              <a:rPr lang="ru-RU" sz="2400" dirty="0" smtClean="0"/>
              <a:t>/Москва“Просвещение</a:t>
            </a:r>
            <a:r>
              <a:rPr lang="ru-RU" sz="2400" dirty="0"/>
              <a:t>” </a:t>
            </a:r>
            <a:r>
              <a:rPr lang="ru-RU" sz="2400" dirty="0" smtClean="0"/>
              <a:t>2001.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84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subTitle" idx="4294967295"/>
          </p:nvPr>
        </p:nvSpPr>
        <p:spPr>
          <a:xfrm>
            <a:off x="1259632" y="1137554"/>
            <a:ext cx="6696744" cy="4120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n w="9363" cap="flat">
                  <a:solidFill>
                    <a:srgbClr val="000000"/>
                  </a:solidFill>
                  <a:prstDash val="solid"/>
                  <a:miter/>
                </a:ln>
                <a:solidFill>
                  <a:srgbClr val="FF00CC"/>
                </a:solidFill>
                <a:latin typeface="Arial Black" pitchFamily="16"/>
                <a:ea typeface="MS Gothic" pitchFamily="2"/>
                <a:cs typeface="Tahoma" pitchFamily="2"/>
              </a:rPr>
              <a:t>Спасибо за внимание!</a:t>
            </a:r>
            <a:br>
              <a:rPr lang="ru-RU" sz="3600" dirty="0">
                <a:ln w="9363" cap="flat">
                  <a:solidFill>
                    <a:srgbClr val="000000"/>
                  </a:solidFill>
                  <a:prstDash val="solid"/>
                  <a:miter/>
                </a:ln>
                <a:solidFill>
                  <a:srgbClr val="FF00CC"/>
                </a:solidFill>
                <a:latin typeface="Arial Black" pitchFamily="16"/>
                <a:ea typeface="MS Gothic" pitchFamily="2"/>
                <a:cs typeface="Tahoma" pitchFamily="2"/>
              </a:rPr>
            </a:br>
            <a:endParaRPr lang="ru-RU" sz="3600" dirty="0"/>
          </a:p>
        </p:txBody>
      </p:sp>
      <p:pic>
        <p:nvPicPr>
          <p:cNvPr id="5" name="Picture 2" descr="C:\Users\user\Pictures\колокольч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97406"/>
            <a:ext cx="3456384" cy="32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Актуальность: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687766" cy="5196235"/>
          </a:xfrm>
        </p:spPr>
        <p:txBody>
          <a:bodyPr/>
          <a:lstStyle/>
          <a:p>
            <a:pPr algn="just"/>
            <a:r>
              <a:rPr lang="ru-RU" sz="2400" dirty="0" smtClean="0"/>
              <a:t>Как </a:t>
            </a:r>
            <a:r>
              <a:rPr lang="ru-RU" sz="2400" dirty="0"/>
              <a:t>известно, у </a:t>
            </a:r>
            <a:r>
              <a:rPr lang="ru-RU" sz="2400" dirty="0" smtClean="0"/>
              <a:t>многих детей нарушен </a:t>
            </a:r>
            <a:r>
              <a:rPr lang="ru-RU" sz="2400" dirty="0"/>
              <a:t>грамматический строй речи, связная речь, а это в будущем приводит к проблемам в школьном обучении. Наиболее часто встречающиеся ошибки у таких детей – это согласование слов в предложении, а именно, согласование существительных с числительными </a:t>
            </a:r>
            <a:r>
              <a:rPr lang="ru-RU" sz="2400" dirty="0" smtClean="0"/>
              <a:t>в </a:t>
            </a:r>
            <a:r>
              <a:rPr lang="ru-RU" sz="2400" dirty="0"/>
              <a:t>роде и падеже, нарушены пространственные и временные понятия, дети плохо запоминают </a:t>
            </a:r>
            <a:r>
              <a:rPr lang="ru-RU" sz="2400" dirty="0" smtClean="0"/>
              <a:t>геометрические формы, цифры. Поэтому логопеды </a:t>
            </a:r>
            <a:r>
              <a:rPr lang="ru-RU" sz="2400" dirty="0"/>
              <a:t>постоянно включают в свои занятия по формированию грамматического строя речи игры с математическим </a:t>
            </a:r>
            <a:r>
              <a:rPr lang="ru-RU" sz="2400" dirty="0" smtClean="0"/>
              <a:t>содержанием.</a:t>
            </a:r>
          </a:p>
          <a:p>
            <a:pPr algn="just"/>
            <a:r>
              <a:rPr lang="ru-RU" sz="2400" b="1" dirty="0" smtClean="0">
                <a:latin typeface="+mj-lt"/>
              </a:rPr>
              <a:t>Цель</a:t>
            </a:r>
            <a:r>
              <a:rPr lang="ru-RU" sz="2400" b="1" dirty="0">
                <a:latin typeface="+mj-lt"/>
              </a:rPr>
              <a:t>:</a:t>
            </a:r>
            <a:r>
              <a:rPr lang="ru-RU" sz="2800" b="1" dirty="0"/>
              <a:t> </a:t>
            </a:r>
            <a:r>
              <a:rPr lang="ru-RU" sz="2400" dirty="0" smtClean="0"/>
              <a:t>Применение </a:t>
            </a:r>
            <a:r>
              <a:rPr lang="ru-RU" sz="2400" dirty="0"/>
              <a:t>математических </a:t>
            </a:r>
            <a:r>
              <a:rPr lang="ru-RU" sz="2400" dirty="0" smtClean="0"/>
              <a:t>способностей </a:t>
            </a: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развития </a:t>
            </a:r>
            <a:r>
              <a:rPr lang="ru-RU" sz="2400" dirty="0" smtClean="0"/>
              <a:t>речи.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4703"/>
            <a:ext cx="7886700" cy="504057"/>
          </a:xfrm>
        </p:spPr>
        <p:txBody>
          <a:bodyPr>
            <a:normAutofit/>
          </a:bodyPr>
          <a:lstStyle/>
          <a:p>
            <a:r>
              <a:rPr lang="ru-RU" sz="2800" b="1" dirty="0"/>
              <a:t>1. Игра «Стук-стук»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128792" cy="490820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Понимать </a:t>
            </a:r>
            <a:r>
              <a:rPr lang="ru-RU" dirty="0"/>
              <a:t>и </a:t>
            </a:r>
            <a:r>
              <a:rPr lang="ru-RU" dirty="0" smtClean="0"/>
              <a:t>называть числительные, </a:t>
            </a:r>
            <a:r>
              <a:rPr lang="ru-RU" dirty="0"/>
              <a:t>развитие количественных </a:t>
            </a:r>
            <a:r>
              <a:rPr lang="ru-RU" dirty="0" smtClean="0"/>
              <a:t>представлений.</a:t>
            </a:r>
          </a:p>
        </p:txBody>
      </p:sp>
      <p:pic>
        <p:nvPicPr>
          <p:cNvPr id="4" name="Picture 2" descr="Kids_2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45" y="2749927"/>
            <a:ext cx="1971362" cy="182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5e7c324b3aeca500edebdad0c1cfae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48" y="2727348"/>
            <a:ext cx="1707346" cy="182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mypresentation.ru/documents/6d0d93b1aabbea9986d7ec69b2c93616/img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4" y="2497325"/>
            <a:ext cx="3102535" cy="23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80728"/>
            <a:ext cx="7886700" cy="163860"/>
          </a:xfrm>
        </p:spPr>
        <p:txBody>
          <a:bodyPr>
            <a:noAutofit/>
          </a:bodyPr>
          <a:lstStyle/>
          <a:p>
            <a:r>
              <a:rPr lang="ru-RU" sz="2800" b="1" dirty="0"/>
              <a:t>2. Игра «Волшебный мешочек»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4588"/>
            <a:ext cx="7886700" cy="503237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Цель: Закрепить в речи количественные числительные. </a:t>
            </a:r>
          </a:p>
          <a:p>
            <a:pPr marL="0" indent="0">
              <a:buNone/>
            </a:pPr>
            <a:r>
              <a:rPr lang="ru-RU" sz="2400" dirty="0" smtClean="0"/>
              <a:t>Дети достают картинки из волшебного мешочка, на </a:t>
            </a:r>
            <a:r>
              <a:rPr lang="ru-RU" sz="2400" dirty="0"/>
              <a:t>которых нарисованы разные предметы и </a:t>
            </a:r>
            <a:r>
              <a:rPr lang="ru-RU" sz="2400" dirty="0" smtClean="0"/>
              <a:t>озвучивают</a:t>
            </a:r>
            <a:r>
              <a:rPr lang="ru-RU" sz="2400" dirty="0"/>
              <a:t>, сколько нарисовано их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Picture 2" descr="getImage?photoId=619188951561&amp;photoType=2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4800" r="7481"/>
          <a:stretch/>
        </p:blipFill>
        <p:spPr bwMode="auto">
          <a:xfrm>
            <a:off x="1187624" y="3212976"/>
            <a:ext cx="1944216" cy="208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storage.ufamama.ru/images/cache/rowimages/3a2f00da-c900-4d8f-841b-7eed77ab11ef-f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3" t="2768" r="1106" b="22077"/>
          <a:stretch/>
        </p:blipFill>
        <p:spPr bwMode="auto">
          <a:xfrm>
            <a:off x="4067944" y="2839702"/>
            <a:ext cx="4032448" cy="28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667916"/>
          </a:xfrm>
        </p:spPr>
        <p:txBody>
          <a:bodyPr>
            <a:noAutofit/>
          </a:bodyPr>
          <a:lstStyle/>
          <a:p>
            <a:r>
              <a:rPr lang="ru-RU" sz="2800" b="1" dirty="0"/>
              <a:t>3. Игра «</a:t>
            </a:r>
            <a:r>
              <a:rPr lang="ru-RU" sz="2800" b="1" dirty="0" smtClean="0"/>
              <a:t>Рыболовы</a:t>
            </a:r>
            <a:r>
              <a:rPr lang="ru-RU" sz="2800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44588"/>
            <a:ext cx="7886700" cy="5032375"/>
          </a:xfrm>
        </p:spPr>
        <p:txBody>
          <a:bodyPr/>
          <a:lstStyle/>
          <a:p>
            <a:pPr algn="just"/>
            <a:r>
              <a:rPr lang="ru-RU" sz="2400" dirty="0" smtClean="0"/>
              <a:t>Цель: </a:t>
            </a:r>
            <a:r>
              <a:rPr lang="ru-RU" sz="2400" dirty="0"/>
              <a:t>З</a:t>
            </a:r>
            <a:r>
              <a:rPr lang="ru-RU" sz="2400" dirty="0" smtClean="0"/>
              <a:t>акрепление </a:t>
            </a:r>
            <a:r>
              <a:rPr lang="ru-RU" sz="2400" dirty="0"/>
              <a:t>навыка счёта в пределах 5, правильно согласовывать числительное с существительными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Picture 2" descr="70_2026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81" y="2402681"/>
            <a:ext cx="2935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ezhki-matreshki.ru/upload/iblock/eab/eab57d7d476b10bf5ba44a120373eb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46" y="2376072"/>
            <a:ext cx="3329458" cy="25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028"/>
            <a:ext cx="7886700" cy="731740"/>
          </a:xfrm>
        </p:spPr>
        <p:txBody>
          <a:bodyPr>
            <a:noAutofit/>
          </a:bodyPr>
          <a:lstStyle/>
          <a:p>
            <a:r>
              <a:rPr lang="ru-RU" sz="2400" b="1" dirty="0"/>
              <a:t>4. Игры можно проводить в зависимости от лексических </a:t>
            </a:r>
            <a:r>
              <a:rPr lang="ru-RU" sz="2400" b="1" dirty="0" smtClean="0"/>
              <a:t>тем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687766" cy="483619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Например</a:t>
            </a:r>
            <a:r>
              <a:rPr lang="ru-RU" sz="2400" dirty="0"/>
              <a:t>, тема: </a:t>
            </a:r>
            <a:r>
              <a:rPr lang="ru-RU" sz="2400" dirty="0" smtClean="0"/>
              <a:t>«</a:t>
            </a:r>
            <a:r>
              <a:rPr lang="ru-RU" sz="2400" dirty="0"/>
              <a:t>Транспорт», «Овощи, </a:t>
            </a:r>
            <a:r>
              <a:rPr lang="ru-RU" sz="2400" dirty="0" smtClean="0"/>
              <a:t>фрукты»</a:t>
            </a:r>
          </a:p>
          <a:p>
            <a:r>
              <a:rPr lang="ru-RU" sz="2400" dirty="0" smtClean="0"/>
              <a:t>Сколько </a:t>
            </a:r>
            <a:r>
              <a:rPr lang="ru-RU" sz="2400" dirty="0"/>
              <a:t>у машин </a:t>
            </a:r>
            <a:r>
              <a:rPr lang="ru-RU" sz="2400" dirty="0" smtClean="0"/>
              <a:t>колёс, </a:t>
            </a:r>
            <a:r>
              <a:rPr lang="ru-RU" sz="2400" dirty="0"/>
              <a:t>кабин, фар, рулей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Сколько яблок, вишен, грибов?»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dirty="0"/>
          </a:p>
        </p:txBody>
      </p:sp>
      <p:pic>
        <p:nvPicPr>
          <p:cNvPr id="6" name="Picture 2" descr="8df6a0ded7a60fe57d915e5152e432c6-bp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06942"/>
            <a:ext cx="2448272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s://ds04.infourok.ru/uploads/ex/016b/000f91ca-04445f80/im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64" y="290694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9730"/>
            <a:ext cx="7886700" cy="681038"/>
          </a:xfrm>
        </p:spPr>
        <p:txBody>
          <a:bodyPr>
            <a:noAutofit/>
          </a:bodyPr>
          <a:lstStyle/>
          <a:p>
            <a:r>
              <a:rPr lang="ru-RU" sz="2400" b="1" dirty="0"/>
              <a:t>Работая по теме: «Дикие животные</a:t>
            </a:r>
            <a:r>
              <a:rPr lang="ru-RU" sz="2400" b="1" dirty="0" smtClean="0"/>
              <a:t>», </a:t>
            </a:r>
            <a:r>
              <a:rPr lang="ru-RU" sz="2400" b="1" dirty="0"/>
              <a:t>можно предложить игру «Сосчитай  серых волков, рыжих </a:t>
            </a:r>
            <a:r>
              <a:rPr lang="ru-RU" sz="2400" b="1" dirty="0" smtClean="0"/>
              <a:t>лис» </a:t>
            </a:r>
            <a:r>
              <a:rPr lang="ru-RU" sz="2400" b="1" dirty="0"/>
              <a:t>и т</a:t>
            </a:r>
            <a:r>
              <a:rPr lang="ru-RU" sz="2400" b="1" dirty="0" smtClean="0"/>
              <a:t>. д.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687766" cy="46921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 Цель: Закреплять </a:t>
            </a:r>
            <a:r>
              <a:rPr lang="ru-RU" sz="2400" dirty="0"/>
              <a:t>согласование числительного с прилагательным </a:t>
            </a:r>
            <a:r>
              <a:rPr lang="ru-RU" sz="2400" dirty="0" smtClean="0"/>
              <a:t>    и существительным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endParaRPr lang="ru-RU" dirty="0"/>
          </a:p>
        </p:txBody>
      </p:sp>
      <p:pic>
        <p:nvPicPr>
          <p:cNvPr id="5" name="Picture 2" descr="http://puzzlers.ru/images/item/5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7870"/>
            <a:ext cx="311576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img10.proshkolu.ru/content/media/pic/std/4000000/3422000/3421669-678659ef27b17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14" y="2556893"/>
            <a:ext cx="31683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7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59730"/>
            <a:ext cx="7886700" cy="527468"/>
          </a:xfrm>
        </p:spPr>
        <p:txBody>
          <a:bodyPr>
            <a:noAutofit/>
          </a:bodyPr>
          <a:lstStyle/>
          <a:p>
            <a:r>
              <a:rPr lang="ru-RU" sz="2800" b="1" dirty="0"/>
              <a:t>5. Игра «Дорожка»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87198"/>
            <a:ext cx="7886700" cy="4989765"/>
          </a:xfrm>
        </p:spPr>
        <p:txBody>
          <a:bodyPr/>
          <a:lstStyle/>
          <a:p>
            <a:pPr algn="just"/>
            <a:r>
              <a:rPr lang="ru-RU" sz="2400" dirty="0" smtClean="0"/>
              <a:t>Цель: Закрепление согласования числительного с существительным и </a:t>
            </a:r>
            <a:r>
              <a:rPr lang="ru-RU" sz="2400" dirty="0"/>
              <a:t>умение составлять предложение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Picture 2" descr="рисунок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6" y="2219784"/>
            <a:ext cx="2808311" cy="36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goldenbrush.narod.ru/images/corel4_clip_image0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70" y="4025812"/>
            <a:ext cx="1668506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images.crestock.com/4080000-4089999/4083160-x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64" y="2405129"/>
            <a:ext cx="1668506" cy="14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i.pinimg.com/736x/e5/f8/ee/e5f8ee18a21f65c6bf4c4413c21d0e55--kids-poster-poster-idea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84" y="2191331"/>
            <a:ext cx="3119943" cy="36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3.slideserve.com/6655793/slide1-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20103" b="7706"/>
          <a:stretch/>
        </p:blipFill>
        <p:spPr bwMode="auto">
          <a:xfrm>
            <a:off x="3947015" y="5339289"/>
            <a:ext cx="752415" cy="6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c2d/00010a14-255556ac/640/img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3600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Игра «Шифровальщик»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2736"/>
            <a:ext cx="7886700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/>
              <a:t>Цель: З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акрепление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звукового синтеза слов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последовательности чисел.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         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                                                        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</a:rPr>
              <a:t>                                                                « Логопедические шахматы»</a:t>
            </a:r>
            <a:r>
              <a:rPr lang="ru-RU" sz="2400" dirty="0" smtClean="0">
                <a:latin typeface="Times New Roman" panose="02020603050405020304" pitchFamily="18" charset="0"/>
              </a:rPr>
              <a:t>                              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8194" name="Picture 2" descr="https://ds04.infourok.ru/uploads/ex/091f/0002a12e-3b2283a2/hello_html_mf40c88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2" y="1772817"/>
            <a:ext cx="3451906" cy="304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maam.ru/upload/blogs/detsad-288073-14236442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75" r="594" b="7452"/>
          <a:stretch/>
        </p:blipFill>
        <p:spPr bwMode="auto">
          <a:xfrm>
            <a:off x="4341125" y="1772817"/>
            <a:ext cx="4047299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44a/00092c09-9e0bf51f/1/640/img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2014" r="32108" b="35612"/>
          <a:stretch/>
        </p:blipFill>
        <p:spPr bwMode="auto">
          <a:xfrm>
            <a:off x="758934" y="4899991"/>
            <a:ext cx="3451907" cy="15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2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2879</TotalTime>
  <Words>629</Words>
  <Application>Microsoft Office PowerPoint</Application>
  <PresentationFormat>Экран (4:3)</PresentationFormat>
  <Paragraphs>88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MS Gothic</vt:lpstr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   «Логопедические игры в работе с детьми на закрепление элементарных математических представлений»   Учитель-логопед: Бакулина С. Н.  МБДОУ «Детский сад № 333» г.о.Самара                         </vt:lpstr>
      <vt:lpstr>Актуальность:</vt:lpstr>
      <vt:lpstr>1. Игра «Стук-стук»</vt:lpstr>
      <vt:lpstr>2. Игра «Волшебный мешочек» </vt:lpstr>
      <vt:lpstr>3. Игра «Рыболовы»</vt:lpstr>
      <vt:lpstr>4. Игры можно проводить в зависимости от лексических тем</vt:lpstr>
      <vt:lpstr>Работая по теме: «Дикие животные», можно предложить игру «Сосчитай  серых волков, рыжих лис» и т. д.</vt:lpstr>
      <vt:lpstr>5. Игра «Дорожка»</vt:lpstr>
      <vt:lpstr>6. Игра «Шифровальщик» </vt:lpstr>
      <vt:lpstr>7. Игра «Кто в домике живёт»</vt:lpstr>
      <vt:lpstr>8. Игры на формирование пространственных понятий. </vt:lpstr>
      <vt:lpstr>9. Формирование слоговой структуры слова</vt:lpstr>
      <vt:lpstr>Игры: «Звуковые часы»                    «Какой формы предмет?»</vt:lpstr>
      <vt:lpstr>Пальчиковая гимнастика:</vt:lpstr>
      <vt:lpstr>Скороговорки с цифрами:</vt:lpstr>
      <vt:lpstr>Дидактические игры с математическим содержанием :</vt:lpstr>
      <vt:lpstr>Список использованной и рекомендуемой литературы: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сад333</cp:lastModifiedBy>
  <cp:revision>281</cp:revision>
  <dcterms:created xsi:type="dcterms:W3CDTF">2015-10-22T11:20:03Z</dcterms:created>
  <dcterms:modified xsi:type="dcterms:W3CDTF">2019-01-21T10:36:35Z</dcterms:modified>
</cp:coreProperties>
</file>