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2" r:id="rId6"/>
    <p:sldId id="263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14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28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20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2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53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1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5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66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88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90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3480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23" y="4653136"/>
            <a:ext cx="2824360" cy="204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2186608" cy="218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172819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Дифференциация звуков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с-ш в словах и предложениях.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023" y="4077072"/>
            <a:ext cx="7232848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>
                <a:solidFill>
                  <a:schemeClr val="bg2"/>
                </a:solidFill>
              </a:rPr>
              <a:t>Подготовила учитель - логопед: </a:t>
            </a:r>
          </a:p>
          <a:p>
            <a:pPr algn="r"/>
            <a:r>
              <a:rPr lang="ru-RU" dirty="0">
                <a:solidFill>
                  <a:schemeClr val="bg2"/>
                </a:solidFill>
              </a:rPr>
              <a:t>Бакулина Светлана Николаевна</a:t>
            </a:r>
          </a:p>
          <a:p>
            <a:pPr algn="r"/>
            <a:r>
              <a:rPr lang="ru-RU" dirty="0">
                <a:solidFill>
                  <a:schemeClr val="bg2"/>
                </a:solidFill>
              </a:rPr>
              <a:t>МБДОУ «Детский сад № 333» </a:t>
            </a:r>
          </a:p>
          <a:p>
            <a:pPr algn="r"/>
            <a:r>
              <a:rPr lang="ru-RU" dirty="0" err="1">
                <a:solidFill>
                  <a:schemeClr val="bg2"/>
                </a:solidFill>
              </a:rPr>
              <a:t>г.о</a:t>
            </a:r>
            <a:r>
              <a:rPr lang="ru-RU" dirty="0">
                <a:solidFill>
                  <a:schemeClr val="bg2"/>
                </a:solidFill>
              </a:rPr>
              <a:t>. Самара</a:t>
            </a:r>
          </a:p>
        </p:txBody>
      </p:sp>
    </p:spTree>
    <p:extLst>
      <p:ext uri="{BB962C8B-B14F-4D97-AF65-F5344CB8AC3E}">
        <p14:creationId xmlns:p14="http://schemas.microsoft.com/office/powerpoint/2010/main" val="3381786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Закончить предложения словом свечи, правильно изменяя окончание. Повторить предложение целиком.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960440"/>
          </a:xfrm>
        </p:spPr>
        <p:txBody>
          <a:bodyPr>
            <a:normAutofit fontScale="92500" lnSpcReduction="10000"/>
          </a:bodyPr>
          <a:lstStyle/>
          <a:p>
            <a:r>
              <a:rPr lang="ru-RU" sz="3100" dirty="0">
                <a:solidFill>
                  <a:schemeClr val="bg2"/>
                </a:solidFill>
              </a:rPr>
              <a:t>На торте горели праздничные …(свечи).</a:t>
            </a:r>
          </a:p>
          <a:p>
            <a:r>
              <a:rPr lang="ru-RU" sz="3100" dirty="0">
                <a:solidFill>
                  <a:schemeClr val="bg2"/>
                </a:solidFill>
              </a:rPr>
              <a:t>Для Сашиного дня рождения купили семь…(свечей).</a:t>
            </a:r>
          </a:p>
          <a:p>
            <a:r>
              <a:rPr lang="ru-RU" sz="3100" dirty="0">
                <a:solidFill>
                  <a:schemeClr val="bg2"/>
                </a:solidFill>
              </a:rPr>
              <a:t>Малыши радовались зажженным…(свечам).</a:t>
            </a:r>
          </a:p>
          <a:p>
            <a:r>
              <a:rPr lang="ru-RU" sz="3100" dirty="0">
                <a:solidFill>
                  <a:schemeClr val="bg2"/>
                </a:solidFill>
              </a:rPr>
              <a:t>Гости любовались горящими…(свечами).</a:t>
            </a:r>
          </a:p>
          <a:p>
            <a:r>
              <a:rPr lang="ru-RU" sz="3100" dirty="0">
                <a:solidFill>
                  <a:schemeClr val="bg2"/>
                </a:solidFill>
              </a:rPr>
              <a:t>Саша задул на торте все…(свечи).</a:t>
            </a:r>
          </a:p>
          <a:p>
            <a:r>
              <a:rPr lang="ru-RU" sz="3100" dirty="0">
                <a:solidFill>
                  <a:schemeClr val="bg2"/>
                </a:solidFill>
              </a:rPr>
              <a:t>Бабушка рассказала историю о старинных…(свечах).</a:t>
            </a:r>
          </a:p>
          <a:p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773033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944216"/>
          </a:xfrm>
        </p:spPr>
        <p:txBody>
          <a:bodyPr>
            <a:normAutofit/>
          </a:bodyPr>
          <a:lstStyle/>
          <a:p>
            <a:r>
              <a:rPr lang="ru-RU" sz="8000" dirty="0">
                <a:solidFill>
                  <a:srgbClr val="FF0000"/>
                </a:solidFill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236827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Развитие фонематического слуха.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2"/>
                </a:solidFill>
              </a:rPr>
              <a:t>Повторить только слова со звуком </a:t>
            </a:r>
            <a:r>
              <a:rPr lang="ru-RU" b="1" dirty="0">
                <a:solidFill>
                  <a:schemeClr val="bg2"/>
                </a:solidFill>
              </a:rPr>
              <a:t>Ш</a:t>
            </a:r>
            <a:r>
              <a:rPr lang="ru-RU" dirty="0">
                <a:solidFill>
                  <a:schemeClr val="bg2"/>
                </a:solidFill>
              </a:rPr>
              <a:t>: усы, уши, песок, башня, пастух, каша, миска, мышка, масса, маска, пшено, сено, шип, шнурок, пашня, соль, мишень, гуашь, трость, кукушка, капуста, детеныш, штопор, ананас, ковш, крышка, Москва, Варшава, наушники.</a:t>
            </a:r>
          </a:p>
        </p:txBody>
      </p:sp>
    </p:spTree>
    <p:extLst>
      <p:ext uri="{BB962C8B-B14F-4D97-AF65-F5344CB8AC3E}">
        <p14:creationId xmlns:p14="http://schemas.microsoft.com/office/powerpoint/2010/main" val="198446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Определить первый звук в названиях картинок: С или Ш.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22434"/>
            <a:ext cx="2337689" cy="4777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94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Определить первый звук в названиях картинок: С или Ш.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83546"/>
            <a:ext cx="3224233" cy="2423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137" y="1583546"/>
            <a:ext cx="2622031" cy="2550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43" y="1654921"/>
            <a:ext cx="2998552" cy="2408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37522"/>
            <a:ext cx="2577902" cy="2577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786" y="4137522"/>
            <a:ext cx="2753033" cy="2508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3096"/>
            <a:ext cx="2688742" cy="242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27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Назови съедобные предметы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2"/>
                </a:solidFill>
              </a:rPr>
              <a:t>Придумать предложения с этими словами</a:t>
            </a:r>
          </a:p>
          <a:p>
            <a:pPr marL="0" indent="0">
              <a:buNone/>
            </a:pPr>
            <a:r>
              <a:rPr lang="ru-RU" dirty="0">
                <a:solidFill>
                  <a:schemeClr val="bg2"/>
                </a:solidFill>
              </a:rPr>
              <a:t>(шоколад и сыр).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2685519" cy="2012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043" y="2852936"/>
            <a:ext cx="137380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76648"/>
            <a:ext cx="2383655" cy="178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55" y="2772890"/>
            <a:ext cx="2053649" cy="1996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9320"/>
            <a:ext cx="194421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52526"/>
            <a:ext cx="2395860" cy="2177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560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Назвать, какие из нарисованных предметов могут быть: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2"/>
                </a:solidFill>
              </a:rPr>
              <a:t>Деревянными? (шкаф, скамейка)</a:t>
            </a:r>
          </a:p>
          <a:p>
            <a:r>
              <a:rPr lang="ru-RU" dirty="0">
                <a:solidFill>
                  <a:schemeClr val="bg2"/>
                </a:solidFill>
              </a:rPr>
              <a:t>Шелковыми? (сарафан)</a:t>
            </a:r>
          </a:p>
          <a:p>
            <a:r>
              <a:rPr lang="ru-RU" dirty="0">
                <a:solidFill>
                  <a:schemeClr val="bg2"/>
                </a:solidFill>
              </a:rPr>
              <a:t>Железными? (штанга)</a:t>
            </a:r>
          </a:p>
          <a:p>
            <a:r>
              <a:rPr lang="ru-RU" dirty="0">
                <a:solidFill>
                  <a:schemeClr val="bg2"/>
                </a:solidFill>
              </a:rPr>
              <a:t>Резиновыми? (шайба)</a:t>
            </a:r>
          </a:p>
          <a:p>
            <a:r>
              <a:rPr lang="ru-RU" dirty="0">
                <a:solidFill>
                  <a:schemeClr val="bg2"/>
                </a:solidFill>
              </a:rPr>
              <a:t>Восковыми? (свеча)</a:t>
            </a:r>
          </a:p>
          <a:p>
            <a:r>
              <a:rPr lang="ru-RU" dirty="0">
                <a:solidFill>
                  <a:schemeClr val="bg2"/>
                </a:solidFill>
              </a:rPr>
              <a:t>Молочными? (шоколад, сыр)</a:t>
            </a:r>
          </a:p>
          <a:p>
            <a:pPr marL="0" indent="0" algn="r">
              <a:buNone/>
            </a:pPr>
            <a:r>
              <a:rPr lang="ru-RU" sz="2400" dirty="0">
                <a:solidFill>
                  <a:schemeClr val="accent2"/>
                </a:solidFill>
              </a:rPr>
              <a:t>(картинки смотри на следующем слайде)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485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10" y="107070"/>
            <a:ext cx="3177615" cy="2385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0" y="0"/>
            <a:ext cx="1609218" cy="328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7" y="2708920"/>
            <a:ext cx="3096344" cy="2322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3179"/>
            <a:ext cx="2294823" cy="2233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93996"/>
            <a:ext cx="2724515" cy="2188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07" y="4979954"/>
            <a:ext cx="1867521" cy="1867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373" y="4661634"/>
            <a:ext cx="2107241" cy="2107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640762"/>
            <a:ext cx="2257177" cy="2035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153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Закончить предложения словами, противоположными по значению. Повторить предложения целиком.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464496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2"/>
                </a:solidFill>
              </a:rPr>
              <a:t>Шоколадка сладкая, а лимон …(кислый).</a:t>
            </a:r>
          </a:p>
          <a:p>
            <a:r>
              <a:rPr lang="ru-RU" dirty="0">
                <a:solidFill>
                  <a:schemeClr val="bg2"/>
                </a:solidFill>
              </a:rPr>
              <a:t>Сарафан – летняя одежда, а шуба…(зимняя одежда).</a:t>
            </a:r>
          </a:p>
          <a:p>
            <a:r>
              <a:rPr lang="ru-RU" dirty="0">
                <a:solidFill>
                  <a:schemeClr val="bg2"/>
                </a:solidFill>
              </a:rPr>
              <a:t>Шкаф высокий, а тумбочка…(низкая).</a:t>
            </a:r>
          </a:p>
          <a:p>
            <a:r>
              <a:rPr lang="ru-RU" dirty="0">
                <a:solidFill>
                  <a:schemeClr val="bg2"/>
                </a:solidFill>
              </a:rPr>
              <a:t>Скамейка длинная, а банкета…(короткая).</a:t>
            </a:r>
          </a:p>
          <a:p>
            <a:r>
              <a:rPr lang="ru-RU" dirty="0">
                <a:solidFill>
                  <a:schemeClr val="bg2"/>
                </a:solidFill>
              </a:rPr>
              <a:t>Шайба черная, а теннисный мячик…(белый).</a:t>
            </a:r>
          </a:p>
          <a:p>
            <a:r>
              <a:rPr lang="ru-RU" dirty="0">
                <a:solidFill>
                  <a:schemeClr val="bg2"/>
                </a:solidFill>
              </a:rPr>
              <a:t>Штанга тяжелая, а ракетка…(легкая).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53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Выучить </a:t>
            </a:r>
            <a:r>
              <a:rPr lang="ru-RU" b="1" dirty="0" err="1">
                <a:solidFill>
                  <a:srgbClr val="C00000"/>
                </a:solidFill>
              </a:rPr>
              <a:t>чистоговорку</a:t>
            </a:r>
            <a:r>
              <a:rPr lang="ru-RU" b="1" dirty="0">
                <a:solidFill>
                  <a:srgbClr val="C00000"/>
                </a:solidFill>
              </a:rPr>
              <a:t>. Проговорить ее несколько раз сначала в медленном темпе, затем в быстром.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r>
              <a:rPr lang="ru-RU" dirty="0">
                <a:solidFill>
                  <a:schemeClr val="bg2"/>
                </a:solidFill>
              </a:rPr>
              <a:t>Сашина свеча слишком горяча.</a:t>
            </a:r>
          </a:p>
          <a:p>
            <a:pPr marL="0" indent="0">
              <a:buNone/>
            </a:pPr>
            <a:r>
              <a:rPr lang="ru-RU" dirty="0">
                <a:solidFill>
                  <a:schemeClr val="bg2"/>
                </a:solidFill>
              </a:rPr>
              <a:t>    Слишком горяча Сашина свеча.</a:t>
            </a:r>
          </a:p>
        </p:txBody>
      </p:sp>
    </p:spTree>
    <p:extLst>
      <p:ext uri="{BB962C8B-B14F-4D97-AF65-F5344CB8AC3E}">
        <p14:creationId xmlns:p14="http://schemas.microsoft.com/office/powerpoint/2010/main" val="3964727309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с-ш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с-ш</Template>
  <TotalTime>1</TotalTime>
  <Words>333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презентация с-ш</vt:lpstr>
      <vt:lpstr>Дифференциация звуков  с-ш в словах и предложениях.</vt:lpstr>
      <vt:lpstr>Развитие фонематического слуха.</vt:lpstr>
      <vt:lpstr>Определить первый звук в названиях картинок: С или Ш.</vt:lpstr>
      <vt:lpstr>Определить первый звук в названиях картинок: С или Ш.</vt:lpstr>
      <vt:lpstr>Назови съедобные предметы</vt:lpstr>
      <vt:lpstr>Назвать, какие из нарисованных предметов могут быть:</vt:lpstr>
      <vt:lpstr>Презентация PowerPoint</vt:lpstr>
      <vt:lpstr>Закончить предложения словами, противоположными по значению. Повторить предложения целиком.</vt:lpstr>
      <vt:lpstr>Выучить чистоговорку. Проговорить ее несколько раз сначала в медленном темпе, затем в быстром.</vt:lpstr>
      <vt:lpstr>Закончить предложения словом свечи, правильно изменяя окончание. Повторить предложение целиком.</vt:lpstr>
      <vt:lpstr>Молодец!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звуков  с-ш в словах и предложениях.</dc:title>
  <dc:creator>Пользователь</dc:creator>
  <cp:lastModifiedBy>ДС№333</cp:lastModifiedBy>
  <cp:revision>2</cp:revision>
  <dcterms:created xsi:type="dcterms:W3CDTF">2020-05-07T09:44:54Z</dcterms:created>
  <dcterms:modified xsi:type="dcterms:W3CDTF">2020-06-04T19:45:55Z</dcterms:modified>
</cp:coreProperties>
</file>